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20"/>
  </p:notesMasterIdLst>
  <p:sldIdLst>
    <p:sldId id="256" r:id="rId2"/>
    <p:sldId id="287" r:id="rId3"/>
    <p:sldId id="286" r:id="rId4"/>
    <p:sldId id="279" r:id="rId5"/>
    <p:sldId id="285" r:id="rId6"/>
    <p:sldId id="259" r:id="rId7"/>
    <p:sldId id="266" r:id="rId8"/>
    <p:sldId id="261" r:id="rId9"/>
    <p:sldId id="268" r:id="rId10"/>
    <p:sldId id="274" r:id="rId11"/>
    <p:sldId id="273" r:id="rId12"/>
    <p:sldId id="280" r:id="rId13"/>
    <p:sldId id="276" r:id="rId14"/>
    <p:sldId id="275" r:id="rId15"/>
    <p:sldId id="281" r:id="rId16"/>
    <p:sldId id="282" r:id="rId17"/>
    <p:sldId id="283" r:id="rId18"/>
    <p:sldId id="284" r:id="rId19"/>
  </p:sldIdLst>
  <p:sldSz cx="9144000" cy="5143500" type="screen16x9"/>
  <p:notesSz cx="6858000" cy="9144000"/>
  <p:embeddedFontLst>
    <p:embeddedFont>
      <p:font typeface="Karla" panose="020B0604020202020204" charset="0"/>
      <p:regular r:id="rId21"/>
      <p:bold r:id="rId22"/>
      <p:italic r:id="rId23"/>
      <p:boldItalic r:id="rId24"/>
    </p:embeddedFont>
    <p:embeddedFont>
      <p:font typeface="Roboto" panose="020B0604020202020204" charset="0"/>
      <p:regular r:id="rId25"/>
      <p:bold r:id="rId26"/>
      <p:italic r:id="rId27"/>
      <p:boldItalic r:id="rId2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3DAA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81185" autoAdjust="0"/>
  </p:normalViewPr>
  <p:slideViewPr>
    <p:cSldViewPr snapToGrid="0">
      <p:cViewPr varScale="1">
        <p:scale>
          <a:sx n="77" d="100"/>
          <a:sy n="77" d="100"/>
        </p:scale>
        <p:origin x="1206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6.fntdata"/><Relationship Id="rId3" Type="http://schemas.openxmlformats.org/officeDocument/2006/relationships/slide" Target="slides/slide2.xml"/><Relationship Id="rId21" Type="http://schemas.openxmlformats.org/officeDocument/2006/relationships/font" Target="fonts/font1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5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4.fntdata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3.fntdata"/><Relationship Id="rId28" Type="http://schemas.openxmlformats.org/officeDocument/2006/relationships/font" Target="fonts/font8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2.fntdata"/><Relationship Id="rId27" Type="http://schemas.openxmlformats.org/officeDocument/2006/relationships/font" Target="fonts/font7.fntdata"/><Relationship Id="rId30" Type="http://schemas.openxmlformats.org/officeDocument/2006/relationships/viewProps" Target="viewProps.xml"/></Relationships>
</file>

<file path=ppt/media/image1.jpg>
</file>

<file path=ppt/media/image10.png>
</file>

<file path=ppt/media/image11.png>
</file>

<file path=ppt/media/image2.jpg>
</file>

<file path=ppt/media/image3.jpg>
</file>

<file path=ppt/media/image4.jpg>
</file>

<file path=ppt/media/image5.jpeg>
</file>

<file path=ppt/media/image6.pn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33ca47518b_5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33ca47518b_5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09602621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4c9739af2e_1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4c9739af2e_1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14549096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4c9739af2e_1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4c9739af2e_1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77476732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4afee48835_0_1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4afee48835_0_1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4c9739af2e_1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4c9739af2e_1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69886129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4c9739af2e_1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4c9739af2e_1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95720927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52684576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‹N›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blipFill>
          <a:blip r:embed="rId13">
            <a:alphaModFix/>
          </a:blip>
          <a:stretch>
            <a:fillRect/>
          </a:stretch>
        </a:blip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‹N›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mc:AlternateContent xmlns:mc="http://schemas.openxmlformats.org/markup-compatibility/2006" xmlns:p14="http://schemas.microsoft.com/office/powerpoint/2010/main">
    <mc:Choice Requires="p14">
      <p:transition p14:dur="4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>
      <p:transition>
        <p:fade/>
      </p:transition>
    </mc:Fallback>
  </mc:AlternateConten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jp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://artchives.fondazionezeri.unibo.it/collection-1557325562-63" TargetMode="Externa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hyperlink" Target="http://artchives.fondazionezeri.unibo.it/historian-Q1089074" TargetMode="Externa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://artchives.fondazionezeri.unibo.it/bibliography" TargetMode="Externa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6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hyperlink" Target="http://www.fondazionezeri.unibo.it/" TargetMode="External"/><Relationship Id="rId4" Type="http://schemas.openxmlformats.org/officeDocument/2006/relationships/image" Target="../media/image5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hyperlink" Target="http://artchives.fondazionezeri.unibo.it/keeper-Q872398" TargetMode="Externa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" name="Google Shape;55;p13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56" name="Google Shape;56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3663"/>
            <a:ext cx="9144001" cy="5116176"/>
          </a:xfrm>
          <a:prstGeom prst="rect">
            <a:avLst/>
          </a:prstGeom>
          <a:noFill/>
          <a:ln>
            <a:noFill/>
          </a:ln>
        </p:spPr>
      </p:pic>
      <p:sp>
        <p:nvSpPr>
          <p:cNvPr id="57" name="Google Shape;57;p13"/>
          <p:cNvSpPr txBox="1"/>
          <p:nvPr/>
        </p:nvSpPr>
        <p:spPr>
          <a:xfrm>
            <a:off x="2387488" y="1960950"/>
            <a:ext cx="4753500" cy="1221600"/>
          </a:xfrm>
          <a:prstGeom prst="rect">
            <a:avLst/>
          </a:prstGeom>
          <a:noFill/>
          <a:ln w="762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6800">
                <a:solidFill>
                  <a:srgbClr val="23DAA2"/>
                </a:solidFill>
                <a:latin typeface="Karla"/>
                <a:ea typeface="Karla"/>
                <a:cs typeface="Karla"/>
                <a:sym typeface="Karla"/>
              </a:rPr>
              <a:t>ART</a:t>
            </a:r>
            <a:r>
              <a:rPr lang="it" sz="6800">
                <a:solidFill>
                  <a:schemeClr val="lt1"/>
                </a:solidFill>
                <a:latin typeface="Karla"/>
                <a:ea typeface="Karla"/>
                <a:cs typeface="Karla"/>
                <a:sym typeface="Karla"/>
              </a:rPr>
              <a:t>chives</a:t>
            </a:r>
            <a:endParaRPr sz="680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58" name="Google Shape;58;p13"/>
          <p:cNvSpPr txBox="1"/>
          <p:nvPr/>
        </p:nvSpPr>
        <p:spPr>
          <a:xfrm>
            <a:off x="7924800" y="4734125"/>
            <a:ext cx="1216200" cy="24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600" i="1">
                <a:solidFill>
                  <a:srgbClr val="333333"/>
                </a:solidFill>
                <a:latin typeface="Karla"/>
                <a:ea typeface="Karla"/>
                <a:cs typeface="Karla"/>
                <a:sym typeface="Karla"/>
              </a:rPr>
              <a:t>photo </a:t>
            </a:r>
            <a:r>
              <a:rPr lang="it" sz="600" i="1">
                <a:solidFill>
                  <a:srgbClr val="333333"/>
                </a:solidFill>
                <a:highlight>
                  <a:srgbClr val="FFFFFF"/>
                </a:highlight>
                <a:latin typeface="Karla"/>
                <a:ea typeface="Karla"/>
                <a:cs typeface="Karla"/>
                <a:sym typeface="Karla"/>
              </a:rPr>
              <a:t>Henry Bourne</a:t>
            </a:r>
            <a:endParaRPr sz="600" i="1">
              <a:solidFill>
                <a:srgbClr val="333333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pic>
        <p:nvPicPr>
          <p:cNvPr id="59" name="Google Shape;59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13682"/>
            <a:ext cx="1354949" cy="358500"/>
          </a:xfrm>
          <a:prstGeom prst="rect">
            <a:avLst/>
          </a:prstGeom>
          <a:noFill/>
          <a:ln>
            <a:noFill/>
          </a:ln>
        </p:spPr>
      </p:pic>
      <p:sp>
        <p:nvSpPr>
          <p:cNvPr id="60" name="Google Shape;60;p13"/>
          <p:cNvSpPr txBox="1"/>
          <p:nvPr/>
        </p:nvSpPr>
        <p:spPr>
          <a:xfrm>
            <a:off x="7010700" y="124975"/>
            <a:ext cx="2130300" cy="24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it" sz="800" dirty="0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rPr>
              <a:t>December 9, 2020</a:t>
            </a:r>
            <a:endParaRPr sz="800" dirty="0">
              <a:solidFill>
                <a:schemeClr val="dk1"/>
              </a:solidFill>
              <a:latin typeface="Karla"/>
              <a:ea typeface="Karla"/>
              <a:cs typeface="Karla"/>
              <a:sym typeface="Karla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chemeClr val="dk1"/>
              </a:solidFill>
              <a:latin typeface="Karla"/>
              <a:ea typeface="Karla"/>
              <a:cs typeface="Karla"/>
              <a:sym typeface="Karla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61" name="Google Shape;61;p13"/>
          <p:cNvSpPr txBox="1"/>
          <p:nvPr/>
        </p:nvSpPr>
        <p:spPr>
          <a:xfrm>
            <a:off x="0" y="4734125"/>
            <a:ext cx="1216200" cy="24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600" i="1" dirty="0">
                <a:solidFill>
                  <a:srgbClr val="333333"/>
                </a:solidFill>
                <a:latin typeface="Karla"/>
                <a:ea typeface="Karla"/>
                <a:cs typeface="Karla"/>
                <a:sym typeface="Karla"/>
              </a:rPr>
              <a:t>Everett Fahy in his house</a:t>
            </a:r>
            <a:endParaRPr sz="600" i="1" dirty="0">
              <a:solidFill>
                <a:srgbClr val="333333"/>
              </a:solidFill>
              <a:latin typeface="Karla"/>
              <a:ea typeface="Karla"/>
              <a:cs typeface="Karla"/>
              <a:sym typeface="Karla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oogle Shape;100;p18">
            <a:extLst>
              <a:ext uri="{FF2B5EF4-FFF2-40B4-BE49-F238E27FC236}">
                <a16:creationId xmlns:a16="http://schemas.microsoft.com/office/drawing/2014/main" id="{F5162E82-6419-42EE-B9C8-DCB16C301DDB}"/>
              </a:ext>
            </a:extLst>
          </p:cNvPr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25" y="0"/>
            <a:ext cx="1350951" cy="357450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Google Shape;98;p18">
            <a:extLst>
              <a:ext uri="{FF2B5EF4-FFF2-40B4-BE49-F238E27FC236}">
                <a16:creationId xmlns:a16="http://schemas.microsoft.com/office/drawing/2014/main" id="{47E17BD5-90A8-4729-9D22-9B194C52385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11700" y="5212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 err="1">
                <a:latin typeface="Karla"/>
                <a:ea typeface="Karla"/>
                <a:cs typeface="Karla"/>
                <a:sym typeface="Karla"/>
              </a:rPr>
              <a:t>Research</a:t>
            </a:r>
            <a:r>
              <a:rPr lang="it-IT" dirty="0">
                <a:latin typeface="Karla"/>
                <a:ea typeface="Karla"/>
                <a:cs typeface="Karla"/>
                <a:sym typeface="Karla"/>
              </a:rPr>
              <a:t> </a:t>
            </a:r>
            <a:r>
              <a:rPr lang="it-IT" dirty="0" err="1">
                <a:latin typeface="Karla"/>
                <a:ea typeface="Karla"/>
                <a:cs typeface="Karla"/>
                <a:sym typeface="Karla"/>
              </a:rPr>
              <a:t>questions</a:t>
            </a:r>
            <a:r>
              <a:rPr lang="it-IT" dirty="0">
                <a:latin typeface="Karla"/>
                <a:ea typeface="Karla"/>
                <a:cs typeface="Karla"/>
                <a:sym typeface="Karla"/>
              </a:rPr>
              <a:t> </a:t>
            </a:r>
            <a:endParaRPr lang="it-IT" dirty="0"/>
          </a:p>
        </p:txBody>
      </p:sp>
      <p:sp>
        <p:nvSpPr>
          <p:cNvPr id="6" name="Google Shape;60;p13">
            <a:extLst>
              <a:ext uri="{FF2B5EF4-FFF2-40B4-BE49-F238E27FC236}">
                <a16:creationId xmlns:a16="http://schemas.microsoft.com/office/drawing/2014/main" id="{90561219-B94D-4558-BB42-B350107C6DE8}"/>
              </a:ext>
            </a:extLst>
          </p:cNvPr>
          <p:cNvSpPr txBox="1"/>
          <p:nvPr/>
        </p:nvSpPr>
        <p:spPr>
          <a:xfrm>
            <a:off x="7010700" y="124975"/>
            <a:ext cx="2130300" cy="24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it" sz="800" dirty="0">
                <a:solidFill>
                  <a:schemeClr val="bg1"/>
                </a:solidFill>
                <a:latin typeface="Karla"/>
                <a:ea typeface="Karla"/>
                <a:cs typeface="Karla"/>
                <a:sym typeface="Karla"/>
              </a:rPr>
              <a:t>December 9, 2020</a:t>
            </a:r>
            <a:endParaRPr sz="800" dirty="0">
              <a:solidFill>
                <a:schemeClr val="bg1"/>
              </a:solidFill>
              <a:latin typeface="Karla"/>
              <a:ea typeface="Karla"/>
              <a:cs typeface="Karla"/>
              <a:sym typeface="Karla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chemeClr val="bg1"/>
              </a:solidFill>
              <a:latin typeface="Karla"/>
              <a:ea typeface="Karla"/>
              <a:cs typeface="Karla"/>
              <a:sym typeface="Karla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chemeClr val="bg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1" name="Segnaposto testo 2">
            <a:extLst>
              <a:ext uri="{FF2B5EF4-FFF2-40B4-BE49-F238E27FC236}">
                <a16:creationId xmlns:a16="http://schemas.microsoft.com/office/drawing/2014/main" id="{114623E9-4F5B-4BC7-B8E8-EB9A29AF3CE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</p:spPr>
        <p:txBody>
          <a:bodyPr/>
          <a:lstStyle/>
          <a:p>
            <a:pPr marL="114300" indent="0">
              <a:buNone/>
            </a:pPr>
            <a:r>
              <a:rPr lang="en-US" b="1" dirty="0">
                <a:solidFill>
                  <a:srgbClr val="23DAA2"/>
                </a:solidFill>
                <a:latin typeface="Karla" panose="020B0604020202020204" charset="0"/>
                <a:ea typeface="Karla" panose="020B0604020202020204" charset="0"/>
                <a:hlinkClick r:id="rId3"/>
              </a:rPr>
              <a:t>COLLECTIONS</a:t>
            </a:r>
            <a:endParaRPr lang="en-US" b="1" dirty="0">
              <a:solidFill>
                <a:srgbClr val="23DAA2"/>
              </a:solidFill>
              <a:latin typeface="Karla" panose="020B0604020202020204" charset="0"/>
              <a:ea typeface="Karla" panose="020B0604020202020204" charset="0"/>
            </a:endParaRPr>
          </a:p>
          <a:p>
            <a:pPr marL="114300" indent="0">
              <a:buNone/>
            </a:pPr>
            <a:endParaRPr lang="en-US" sz="1000" b="1" dirty="0">
              <a:solidFill>
                <a:srgbClr val="23DAA2"/>
              </a:solidFill>
              <a:latin typeface="Karla" panose="020B0604020202020204" charset="0"/>
              <a:ea typeface="Karla" panose="020B0604020202020204" charset="0"/>
            </a:endParaRPr>
          </a:p>
          <a:p>
            <a:pPr marL="114300" marR="0" lvl="0" indent="0" algn="l" defTabSz="914400" rtl="0" eaLnBrk="1" fontAlgn="auto" latinLnBrk="0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800"/>
              <a:buFont typeface="Arial"/>
              <a:buNone/>
              <a:tabLst/>
              <a:defRPr/>
            </a:pPr>
            <a:r>
              <a:rPr kumimoji="0" lang="en-US" sz="1200" b="0" i="1" u="none" strike="noStrike" kern="0" cap="none" spc="0" normalizeH="0" baseline="0" noProof="0" dirty="0">
                <a:ln>
                  <a:noFill/>
                </a:ln>
                <a:solidFill>
                  <a:srgbClr val="23DAA2"/>
                </a:solidFill>
                <a:effectLst/>
                <a:uLnTx/>
                <a:uFillTx/>
                <a:latin typeface="Karla" panose="020B0604020202020204" charset="0"/>
                <a:ea typeface="Karla" panose="020B0604020202020204" charset="0"/>
                <a:cs typeface="Arial"/>
                <a:sym typeface="Arial"/>
              </a:rPr>
              <a:t>First level question </a:t>
            </a:r>
          </a:p>
          <a:p>
            <a:r>
              <a:rPr lang="en-US" dirty="0">
                <a:solidFill>
                  <a:schemeClr val="tx1"/>
                </a:solidFill>
                <a:latin typeface="Karla" panose="020B0604020202020204" charset="0"/>
                <a:ea typeface="Karla" panose="020B0604020202020204" charset="0"/>
              </a:rPr>
              <a:t>Assuming the user studies a specific artist/scholar/topic, which archival funds may be of greater interest for his/her research? e.g. which funds should an art historian studying Titian / Bernard Berenson/ art exhibitions  consult or consider for more in-depth investigations?</a:t>
            </a:r>
          </a:p>
          <a:p>
            <a:pPr marL="114300" marR="0" lvl="0" indent="0" algn="l" defTabSz="914400" rtl="0" eaLnBrk="1" fontAlgn="auto" latinLnBrk="0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800"/>
              <a:buFont typeface="Arial"/>
              <a:buNone/>
              <a:tabLst/>
              <a:defRPr/>
            </a:pPr>
            <a:endParaRPr kumimoji="0" lang="en-US" sz="1000" b="0" i="1" u="none" strike="noStrike" kern="0" cap="none" spc="0" normalizeH="0" baseline="0" noProof="0" dirty="0">
              <a:ln>
                <a:noFill/>
              </a:ln>
              <a:solidFill>
                <a:srgbClr val="23DAA2"/>
              </a:solidFill>
              <a:effectLst/>
              <a:uLnTx/>
              <a:uFillTx/>
              <a:latin typeface="Karla" panose="020B0604020202020204" charset="0"/>
              <a:ea typeface="Karla" panose="020B0604020202020204" charset="0"/>
              <a:cs typeface="Arial"/>
              <a:sym typeface="Arial"/>
            </a:endParaRPr>
          </a:p>
          <a:p>
            <a:pPr marL="114300" marR="0" lvl="0" indent="0" algn="l" defTabSz="914400" rtl="0" eaLnBrk="1" fontAlgn="auto" latinLnBrk="0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800"/>
              <a:buFont typeface="Arial"/>
              <a:buNone/>
              <a:tabLst/>
              <a:defRPr/>
            </a:pPr>
            <a:r>
              <a:rPr kumimoji="0" lang="en-US" sz="1200" b="0" i="1" u="none" strike="noStrike" kern="0" cap="none" spc="0" normalizeH="0" baseline="0" noProof="0" dirty="0">
                <a:ln>
                  <a:noFill/>
                </a:ln>
                <a:solidFill>
                  <a:srgbClr val="23DAA2"/>
                </a:solidFill>
                <a:effectLst/>
                <a:uLnTx/>
                <a:uFillTx/>
                <a:latin typeface="Karla" panose="020B0604020202020204" charset="0"/>
                <a:ea typeface="Karla" panose="020B0604020202020204" charset="0"/>
                <a:cs typeface="Arial"/>
                <a:sym typeface="Arial"/>
              </a:rPr>
              <a:t>Second level question </a:t>
            </a:r>
          </a:p>
          <a:p>
            <a:r>
              <a:rPr lang="en-US" dirty="0">
                <a:solidFill>
                  <a:schemeClr val="tx1"/>
                </a:solidFill>
                <a:latin typeface="Karla" panose="020B0604020202020204" charset="0"/>
                <a:ea typeface="Karla" panose="020B0604020202020204" charset="0"/>
              </a:rPr>
              <a:t>Which are the historical periods or art-historical </a:t>
            </a:r>
            <a:r>
              <a:rPr lang="en-US" dirty="0" err="1">
                <a:solidFill>
                  <a:schemeClr val="tx1"/>
                </a:solidFill>
                <a:latin typeface="Karla" panose="020B0604020202020204" charset="0"/>
                <a:ea typeface="Karla" panose="020B0604020202020204" charset="0"/>
              </a:rPr>
              <a:t>periodizations</a:t>
            </a:r>
            <a:r>
              <a:rPr lang="en-US" dirty="0">
                <a:solidFill>
                  <a:schemeClr val="tx1"/>
                </a:solidFill>
                <a:latin typeface="Karla" panose="020B0604020202020204" charset="0"/>
                <a:ea typeface="Karla" panose="020B0604020202020204" charset="0"/>
              </a:rPr>
              <a:t> (Mannerism, Baroque, Neoclassical, etc.) that find the greatest references in the archives of art historians? Why?</a:t>
            </a:r>
          </a:p>
          <a:p>
            <a:endParaRPr lang="en-US" dirty="0">
              <a:solidFill>
                <a:schemeClr val="tx1"/>
              </a:solidFill>
              <a:latin typeface="Karla" panose="020B0604020202020204" charset="0"/>
              <a:ea typeface="Karla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353315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7D6A3805-B62C-48A1-93AA-102B0864B62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14300" indent="0">
              <a:buNone/>
            </a:pPr>
            <a:r>
              <a:rPr lang="en-US" b="1" dirty="0">
                <a:solidFill>
                  <a:srgbClr val="23DAA2"/>
                </a:solidFill>
                <a:latin typeface="Karla" panose="020B0604020202020204" charset="0"/>
                <a:ea typeface="Karla" panose="020B0604020202020204" charset="0"/>
              </a:rPr>
              <a:t>COLLECTIONS</a:t>
            </a:r>
          </a:p>
          <a:p>
            <a:pPr marL="114300" indent="0">
              <a:buNone/>
            </a:pPr>
            <a:endParaRPr lang="en-US" sz="1000" b="1" dirty="0">
              <a:solidFill>
                <a:srgbClr val="23DAA2"/>
              </a:solidFill>
              <a:latin typeface="Karla" panose="020B0604020202020204" charset="0"/>
              <a:ea typeface="Karla" panose="020B0604020202020204" charset="0"/>
            </a:endParaRPr>
          </a:p>
          <a:p>
            <a:pPr marL="114300" marR="0" lvl="0" indent="0" algn="l" defTabSz="914400" rtl="0" eaLnBrk="1" fontAlgn="auto" latinLnBrk="0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800"/>
              <a:buFont typeface="Arial"/>
              <a:buNone/>
              <a:tabLst/>
              <a:defRPr/>
            </a:pPr>
            <a:r>
              <a:rPr kumimoji="0" lang="en-US" sz="1200" b="0" i="1" u="none" strike="noStrike" kern="0" cap="none" spc="0" normalizeH="0" baseline="0" noProof="0" dirty="0">
                <a:ln>
                  <a:noFill/>
                </a:ln>
                <a:solidFill>
                  <a:srgbClr val="23DAA2"/>
                </a:solidFill>
                <a:effectLst/>
                <a:uLnTx/>
                <a:uFillTx/>
                <a:latin typeface="Karla" panose="020B0604020202020204" charset="0"/>
                <a:ea typeface="Karla" panose="020B0604020202020204" charset="0"/>
                <a:cs typeface="Arial"/>
                <a:sym typeface="Arial"/>
              </a:rPr>
              <a:t>First level questions </a:t>
            </a:r>
          </a:p>
          <a:p>
            <a:r>
              <a:rPr lang="en-US" dirty="0">
                <a:solidFill>
                  <a:schemeClr val="tx1"/>
                </a:solidFill>
                <a:latin typeface="Karla" panose="020B0604020202020204" charset="0"/>
                <a:ea typeface="Karla" panose="020B0604020202020204" charset="0"/>
              </a:rPr>
              <a:t>In what years were these archives established? </a:t>
            </a:r>
          </a:p>
          <a:p>
            <a:r>
              <a:rPr lang="en-US" dirty="0">
                <a:solidFill>
                  <a:schemeClr val="tx1"/>
                </a:solidFill>
                <a:latin typeface="Karla" panose="020B0604020202020204" charset="0"/>
                <a:ea typeface="Karla" panose="020B0604020202020204" charset="0"/>
              </a:rPr>
              <a:t>What stage in the evolution of art historical research (personal or general) do these collections reflect?</a:t>
            </a:r>
          </a:p>
          <a:p>
            <a:pPr marL="114300" marR="0" lvl="0" indent="0" algn="l" defTabSz="914400" rtl="0" eaLnBrk="1" fontAlgn="auto" latinLnBrk="0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800"/>
              <a:buFont typeface="Arial"/>
              <a:buNone/>
              <a:tabLst/>
              <a:defRPr/>
            </a:pPr>
            <a:endParaRPr kumimoji="0" lang="en-US" sz="1050" b="0" i="1" u="none" strike="noStrike" kern="0" cap="none" spc="0" normalizeH="0" baseline="0" noProof="0" dirty="0">
              <a:ln>
                <a:noFill/>
              </a:ln>
              <a:solidFill>
                <a:srgbClr val="23DAA2"/>
              </a:solidFill>
              <a:effectLst/>
              <a:uLnTx/>
              <a:uFillTx/>
              <a:latin typeface="Karla" panose="020B0604020202020204" charset="0"/>
              <a:ea typeface="Karla" panose="020B0604020202020204" charset="0"/>
              <a:cs typeface="Arial"/>
              <a:sym typeface="Arial"/>
            </a:endParaRPr>
          </a:p>
          <a:p>
            <a:pPr marL="114300" marR="0" lvl="0" indent="0" algn="l" defTabSz="914400" rtl="0" eaLnBrk="1" fontAlgn="auto" latinLnBrk="0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800"/>
              <a:buFont typeface="Arial"/>
              <a:buNone/>
              <a:tabLst/>
              <a:defRPr/>
            </a:pPr>
            <a:r>
              <a:rPr kumimoji="0" lang="en-US" sz="1200" b="0" i="1" u="none" strike="noStrike" kern="0" cap="none" spc="0" normalizeH="0" baseline="0" noProof="0" dirty="0">
                <a:ln>
                  <a:noFill/>
                </a:ln>
                <a:solidFill>
                  <a:srgbClr val="23DAA2"/>
                </a:solidFill>
                <a:effectLst/>
                <a:uLnTx/>
                <a:uFillTx/>
                <a:latin typeface="Karla" panose="020B0604020202020204" charset="0"/>
                <a:ea typeface="Karla" panose="020B0604020202020204" charset="0"/>
                <a:cs typeface="Arial"/>
                <a:sym typeface="Arial"/>
              </a:rPr>
              <a:t>Second level question </a:t>
            </a:r>
          </a:p>
          <a:p>
            <a:pPr>
              <a:buClr>
                <a:srgbClr val="595959"/>
              </a:buClr>
              <a:defRPr/>
            </a:pPr>
            <a:r>
              <a:rPr lang="en-US" dirty="0">
                <a:solidFill>
                  <a:schemeClr val="tx1"/>
                </a:solidFill>
                <a:latin typeface="Karla" panose="020B0604020202020204" charset="0"/>
                <a:ea typeface="Karla" panose="020B0604020202020204" charset="0"/>
              </a:rPr>
              <a:t>In which years/decades did art historical research focus more on specific periods/ styles (i.e. Baroque, Mannerism, Neoclassicism etc.) or re-discovered forgotten artists/artistic schools? </a:t>
            </a:r>
          </a:p>
          <a:p>
            <a:endParaRPr lang="en-US" dirty="0">
              <a:solidFill>
                <a:schemeClr val="tx1"/>
              </a:solidFill>
              <a:latin typeface="Karla" panose="020B0604020202020204" charset="0"/>
              <a:ea typeface="Karla" panose="020B0604020202020204" charset="0"/>
            </a:endParaRPr>
          </a:p>
        </p:txBody>
      </p:sp>
      <p:pic>
        <p:nvPicPr>
          <p:cNvPr id="4" name="Google Shape;100;p18">
            <a:extLst>
              <a:ext uri="{FF2B5EF4-FFF2-40B4-BE49-F238E27FC236}">
                <a16:creationId xmlns:a16="http://schemas.microsoft.com/office/drawing/2014/main" id="{F5162E82-6419-42EE-B9C8-DCB16C301DDB}"/>
              </a:ext>
            </a:extLst>
          </p:cNvPr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25" y="0"/>
            <a:ext cx="1350951" cy="357450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Google Shape;98;p18">
            <a:extLst>
              <a:ext uri="{FF2B5EF4-FFF2-40B4-BE49-F238E27FC236}">
                <a16:creationId xmlns:a16="http://schemas.microsoft.com/office/drawing/2014/main" id="{47E17BD5-90A8-4729-9D22-9B194C52385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11700" y="5212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 err="1">
                <a:latin typeface="Karla"/>
                <a:ea typeface="Karla"/>
                <a:cs typeface="Karla"/>
                <a:sym typeface="Karla"/>
              </a:rPr>
              <a:t>Research</a:t>
            </a:r>
            <a:r>
              <a:rPr lang="it-IT" dirty="0">
                <a:latin typeface="Karla"/>
                <a:ea typeface="Karla"/>
                <a:cs typeface="Karla"/>
                <a:sym typeface="Karla"/>
              </a:rPr>
              <a:t> </a:t>
            </a:r>
            <a:r>
              <a:rPr lang="it-IT" dirty="0" err="1">
                <a:latin typeface="Karla"/>
                <a:ea typeface="Karla"/>
                <a:cs typeface="Karla"/>
                <a:sym typeface="Karla"/>
              </a:rPr>
              <a:t>questions</a:t>
            </a:r>
            <a:r>
              <a:rPr lang="it-IT" dirty="0">
                <a:latin typeface="Karla"/>
                <a:ea typeface="Karla"/>
                <a:cs typeface="Karla"/>
                <a:sym typeface="Karla"/>
              </a:rPr>
              <a:t> </a:t>
            </a:r>
            <a:endParaRPr lang="it-IT" dirty="0"/>
          </a:p>
        </p:txBody>
      </p:sp>
      <p:sp>
        <p:nvSpPr>
          <p:cNvPr id="6" name="Google Shape;60;p13">
            <a:extLst>
              <a:ext uri="{FF2B5EF4-FFF2-40B4-BE49-F238E27FC236}">
                <a16:creationId xmlns:a16="http://schemas.microsoft.com/office/drawing/2014/main" id="{2B40AA8A-421D-45CD-ACD5-9DAD0D6DB5C3}"/>
              </a:ext>
            </a:extLst>
          </p:cNvPr>
          <p:cNvSpPr txBox="1"/>
          <p:nvPr/>
        </p:nvSpPr>
        <p:spPr>
          <a:xfrm>
            <a:off x="7010700" y="124975"/>
            <a:ext cx="2130300" cy="24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it" sz="800" dirty="0">
                <a:solidFill>
                  <a:schemeClr val="bg1"/>
                </a:solidFill>
                <a:latin typeface="Karla"/>
                <a:ea typeface="Karla"/>
                <a:cs typeface="Karla"/>
                <a:sym typeface="Karla"/>
              </a:rPr>
              <a:t>December 9, 2020</a:t>
            </a:r>
            <a:endParaRPr sz="800" dirty="0">
              <a:solidFill>
                <a:schemeClr val="bg1"/>
              </a:solidFill>
              <a:latin typeface="Karla"/>
              <a:ea typeface="Karla"/>
              <a:cs typeface="Karla"/>
              <a:sym typeface="Karla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chemeClr val="bg1"/>
              </a:solidFill>
              <a:latin typeface="Karla"/>
              <a:ea typeface="Karla"/>
              <a:cs typeface="Karla"/>
              <a:sym typeface="Karla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chemeClr val="bg1"/>
              </a:solidFill>
              <a:latin typeface="Karla"/>
              <a:ea typeface="Karla"/>
              <a:cs typeface="Karla"/>
              <a:sym typeface="Karla"/>
            </a:endParaRPr>
          </a:p>
        </p:txBody>
      </p:sp>
    </p:spTree>
    <p:extLst>
      <p:ext uri="{BB962C8B-B14F-4D97-AF65-F5344CB8AC3E}">
        <p14:creationId xmlns:p14="http://schemas.microsoft.com/office/powerpoint/2010/main" val="94416806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7D6A3805-B62C-48A1-93AA-102B0864B62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14300" indent="0">
              <a:buNone/>
            </a:pPr>
            <a:r>
              <a:rPr lang="en-US" b="1" dirty="0">
                <a:solidFill>
                  <a:srgbClr val="23DAA2"/>
                </a:solidFill>
                <a:latin typeface="Karla" panose="020B0604020202020204" charset="0"/>
                <a:ea typeface="Karla" panose="020B0604020202020204" charset="0"/>
              </a:rPr>
              <a:t>COLLECTIONS</a:t>
            </a:r>
          </a:p>
          <a:p>
            <a:pPr marL="114300" indent="0">
              <a:buNone/>
            </a:pPr>
            <a:endParaRPr lang="en-US" sz="1000" b="1" dirty="0">
              <a:solidFill>
                <a:srgbClr val="23DAA2"/>
              </a:solidFill>
              <a:latin typeface="Karla" panose="020B0604020202020204" charset="0"/>
              <a:ea typeface="Karla" panose="020B0604020202020204" charset="0"/>
            </a:endParaRPr>
          </a:p>
          <a:p>
            <a:pPr marL="114300" marR="0" lvl="0" indent="0" algn="l" defTabSz="914400" rtl="0" eaLnBrk="1" fontAlgn="auto" latinLnBrk="0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800"/>
              <a:buFont typeface="Arial"/>
              <a:buNone/>
              <a:tabLst/>
              <a:defRPr/>
            </a:pPr>
            <a:r>
              <a:rPr kumimoji="0" lang="en-US" sz="1200" b="0" i="1" u="none" strike="noStrike" kern="0" cap="none" spc="0" normalizeH="0" baseline="0" noProof="0" dirty="0">
                <a:ln>
                  <a:noFill/>
                </a:ln>
                <a:solidFill>
                  <a:srgbClr val="23DAA2"/>
                </a:solidFill>
                <a:effectLst/>
                <a:uLnTx/>
                <a:uFillTx/>
                <a:latin typeface="Karla" panose="020B0604020202020204" charset="0"/>
                <a:ea typeface="Karla" panose="020B0604020202020204" charset="0"/>
                <a:cs typeface="Arial"/>
                <a:sym typeface="Arial"/>
              </a:rPr>
              <a:t>First level questions </a:t>
            </a:r>
          </a:p>
          <a:p>
            <a:r>
              <a:rPr lang="en-US" dirty="0">
                <a:solidFill>
                  <a:schemeClr val="tx1"/>
                </a:solidFill>
                <a:latin typeface="Karla" panose="020B0604020202020204" charset="0"/>
                <a:ea typeface="Karla" panose="020B0604020202020204" charset="0"/>
              </a:rPr>
              <a:t>Which artistic genres or object typologies do the archival funds surveyed in </a:t>
            </a:r>
            <a:r>
              <a:rPr lang="en-US" dirty="0" err="1">
                <a:solidFill>
                  <a:schemeClr val="tx1"/>
                </a:solidFill>
                <a:latin typeface="Karla" panose="020B0604020202020204" charset="0"/>
                <a:ea typeface="Karla" panose="020B0604020202020204" charset="0"/>
              </a:rPr>
              <a:t>ARTchives</a:t>
            </a:r>
            <a:r>
              <a:rPr lang="en-US" dirty="0">
                <a:solidFill>
                  <a:schemeClr val="tx1"/>
                </a:solidFill>
                <a:latin typeface="Karla" panose="020B0604020202020204" charset="0"/>
                <a:ea typeface="Karla" panose="020B0604020202020204" charset="0"/>
              </a:rPr>
              <a:t> make it possible to explore? </a:t>
            </a:r>
          </a:p>
          <a:p>
            <a:r>
              <a:rPr lang="en-US" dirty="0">
                <a:solidFill>
                  <a:schemeClr val="tx1"/>
                </a:solidFill>
                <a:latin typeface="Karla" panose="020B0604020202020204" charset="0"/>
                <a:ea typeface="Karla" panose="020B0604020202020204" charset="0"/>
              </a:rPr>
              <a:t>Which funds should an art historian studying miniature/ </a:t>
            </a:r>
            <a:r>
              <a:rPr lang="en-US" dirty="0" err="1">
                <a:solidFill>
                  <a:schemeClr val="tx1"/>
                </a:solidFill>
                <a:latin typeface="Karla" panose="020B0604020202020204" charset="0"/>
                <a:ea typeface="Karla" panose="020B0604020202020204" charset="0"/>
              </a:rPr>
              <a:t>jewellery</a:t>
            </a:r>
            <a:r>
              <a:rPr lang="en-US" dirty="0">
                <a:solidFill>
                  <a:schemeClr val="tx1"/>
                </a:solidFill>
                <a:latin typeface="Karla" panose="020B0604020202020204" charset="0"/>
                <a:ea typeface="Karla" panose="020B0604020202020204" charset="0"/>
              </a:rPr>
              <a:t>/ sculpture/ portraits consult or consider for more in-depth investigations?</a:t>
            </a:r>
          </a:p>
          <a:p>
            <a:pPr marL="114300" marR="0" lvl="0" indent="0" algn="l" defTabSz="914400" rtl="0" eaLnBrk="1" fontAlgn="auto" latinLnBrk="0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800"/>
              <a:buFont typeface="Arial"/>
              <a:buNone/>
              <a:tabLst/>
              <a:defRPr/>
            </a:pPr>
            <a:endParaRPr kumimoji="0" lang="en-US" sz="1050" b="0" i="1" u="none" strike="noStrike" kern="0" cap="none" spc="0" normalizeH="0" baseline="0" noProof="0" dirty="0">
              <a:ln>
                <a:noFill/>
              </a:ln>
              <a:solidFill>
                <a:srgbClr val="23DAA2"/>
              </a:solidFill>
              <a:effectLst/>
              <a:uLnTx/>
              <a:uFillTx/>
              <a:latin typeface="Karla" panose="020B0604020202020204" charset="0"/>
              <a:ea typeface="Karla" panose="020B0604020202020204" charset="0"/>
              <a:cs typeface="Arial"/>
              <a:sym typeface="Arial"/>
            </a:endParaRPr>
          </a:p>
          <a:p>
            <a:pPr marL="114300" marR="0" lvl="0" indent="0" algn="l" defTabSz="914400" rtl="0" eaLnBrk="1" fontAlgn="auto" latinLnBrk="0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800"/>
              <a:buFont typeface="Arial"/>
              <a:buNone/>
              <a:tabLst/>
              <a:defRPr/>
            </a:pPr>
            <a:r>
              <a:rPr kumimoji="0" lang="en-US" sz="1200" b="0" i="1" u="none" strike="noStrike" kern="0" cap="none" spc="0" normalizeH="0" baseline="0" noProof="0" dirty="0">
                <a:ln>
                  <a:noFill/>
                </a:ln>
                <a:solidFill>
                  <a:srgbClr val="23DAA2"/>
                </a:solidFill>
                <a:effectLst/>
                <a:uLnTx/>
                <a:uFillTx/>
                <a:latin typeface="Karla" panose="020B0604020202020204" charset="0"/>
                <a:ea typeface="Karla" panose="020B0604020202020204" charset="0"/>
                <a:cs typeface="Arial"/>
                <a:sym typeface="Arial"/>
              </a:rPr>
              <a:t>Second level question </a:t>
            </a:r>
          </a:p>
          <a:p>
            <a:pPr>
              <a:buClr>
                <a:srgbClr val="595959"/>
              </a:buClr>
              <a:defRPr/>
            </a:pPr>
            <a:r>
              <a:rPr lang="en-US" dirty="0">
                <a:solidFill>
                  <a:schemeClr val="tx1"/>
                </a:solidFill>
                <a:latin typeface="Karla" panose="020B0604020202020204" charset="0"/>
                <a:ea typeface="Karla" panose="020B0604020202020204" charset="0"/>
              </a:rPr>
              <a:t> Which are the most recurring themes in art historians’ personal archives?</a:t>
            </a:r>
          </a:p>
          <a:p>
            <a:endParaRPr lang="en-US" dirty="0">
              <a:solidFill>
                <a:schemeClr val="tx1"/>
              </a:solidFill>
              <a:latin typeface="Karla" panose="020B0604020202020204" charset="0"/>
              <a:ea typeface="Karla" panose="020B0604020202020204" charset="0"/>
            </a:endParaRPr>
          </a:p>
        </p:txBody>
      </p:sp>
      <p:pic>
        <p:nvPicPr>
          <p:cNvPr id="4" name="Google Shape;100;p18">
            <a:extLst>
              <a:ext uri="{FF2B5EF4-FFF2-40B4-BE49-F238E27FC236}">
                <a16:creationId xmlns:a16="http://schemas.microsoft.com/office/drawing/2014/main" id="{F5162E82-6419-42EE-B9C8-DCB16C301DDB}"/>
              </a:ext>
            </a:extLst>
          </p:cNvPr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25" y="0"/>
            <a:ext cx="1350951" cy="357450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Google Shape;98;p18">
            <a:extLst>
              <a:ext uri="{FF2B5EF4-FFF2-40B4-BE49-F238E27FC236}">
                <a16:creationId xmlns:a16="http://schemas.microsoft.com/office/drawing/2014/main" id="{47E17BD5-90A8-4729-9D22-9B194C52385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11700" y="5212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 err="1">
                <a:latin typeface="Karla"/>
                <a:ea typeface="Karla"/>
                <a:cs typeface="Karla"/>
                <a:sym typeface="Karla"/>
              </a:rPr>
              <a:t>Research</a:t>
            </a:r>
            <a:r>
              <a:rPr lang="it-IT" dirty="0">
                <a:latin typeface="Karla"/>
                <a:ea typeface="Karla"/>
                <a:cs typeface="Karla"/>
                <a:sym typeface="Karla"/>
              </a:rPr>
              <a:t> </a:t>
            </a:r>
            <a:r>
              <a:rPr lang="it-IT" dirty="0" err="1">
                <a:latin typeface="Karla"/>
                <a:ea typeface="Karla"/>
                <a:cs typeface="Karla"/>
                <a:sym typeface="Karla"/>
              </a:rPr>
              <a:t>questions</a:t>
            </a:r>
            <a:r>
              <a:rPr lang="it-IT" dirty="0">
                <a:latin typeface="Karla"/>
                <a:ea typeface="Karla"/>
                <a:cs typeface="Karla"/>
                <a:sym typeface="Karla"/>
              </a:rPr>
              <a:t> </a:t>
            </a:r>
            <a:endParaRPr lang="it-IT" dirty="0"/>
          </a:p>
        </p:txBody>
      </p:sp>
      <p:sp>
        <p:nvSpPr>
          <p:cNvPr id="6" name="Google Shape;60;p13">
            <a:extLst>
              <a:ext uri="{FF2B5EF4-FFF2-40B4-BE49-F238E27FC236}">
                <a16:creationId xmlns:a16="http://schemas.microsoft.com/office/drawing/2014/main" id="{2B40AA8A-421D-45CD-ACD5-9DAD0D6DB5C3}"/>
              </a:ext>
            </a:extLst>
          </p:cNvPr>
          <p:cNvSpPr txBox="1"/>
          <p:nvPr/>
        </p:nvSpPr>
        <p:spPr>
          <a:xfrm>
            <a:off x="7010700" y="124975"/>
            <a:ext cx="2130300" cy="24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it" sz="800" dirty="0">
                <a:solidFill>
                  <a:schemeClr val="bg1"/>
                </a:solidFill>
                <a:latin typeface="Karla"/>
                <a:ea typeface="Karla"/>
                <a:cs typeface="Karla"/>
                <a:sym typeface="Karla"/>
              </a:rPr>
              <a:t>December 9, 2020</a:t>
            </a:r>
            <a:endParaRPr sz="800" dirty="0">
              <a:solidFill>
                <a:schemeClr val="bg1"/>
              </a:solidFill>
              <a:latin typeface="Karla"/>
              <a:ea typeface="Karla"/>
              <a:cs typeface="Karla"/>
              <a:sym typeface="Karla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chemeClr val="bg1"/>
              </a:solidFill>
              <a:latin typeface="Karla"/>
              <a:ea typeface="Karla"/>
              <a:cs typeface="Karla"/>
              <a:sym typeface="Karla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chemeClr val="bg1"/>
              </a:solidFill>
              <a:latin typeface="Karla"/>
              <a:ea typeface="Karla"/>
              <a:cs typeface="Karla"/>
              <a:sym typeface="Karla"/>
            </a:endParaRPr>
          </a:p>
        </p:txBody>
      </p:sp>
    </p:spTree>
    <p:extLst>
      <p:ext uri="{BB962C8B-B14F-4D97-AF65-F5344CB8AC3E}">
        <p14:creationId xmlns:p14="http://schemas.microsoft.com/office/powerpoint/2010/main" val="118651299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7D6A3805-B62C-48A1-93AA-102B0864B62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1700" y="995162"/>
            <a:ext cx="8520600" cy="3734153"/>
          </a:xfrm>
        </p:spPr>
        <p:txBody>
          <a:bodyPr/>
          <a:lstStyle/>
          <a:p>
            <a:pPr marL="114300" indent="0">
              <a:buNone/>
            </a:pPr>
            <a:r>
              <a:rPr lang="en-US" b="1" dirty="0">
                <a:solidFill>
                  <a:srgbClr val="23DAA2"/>
                </a:solidFill>
                <a:latin typeface="Karla" panose="020B0604020202020204" charset="0"/>
                <a:ea typeface="Karla" panose="020B0604020202020204" charset="0"/>
                <a:hlinkClick r:id="rId2"/>
              </a:rPr>
              <a:t>CREATORS</a:t>
            </a:r>
            <a:endParaRPr lang="en-US" b="1" dirty="0">
              <a:solidFill>
                <a:srgbClr val="23DAA2"/>
              </a:solidFill>
              <a:latin typeface="Karla" panose="020B0604020202020204" charset="0"/>
              <a:ea typeface="Karla" panose="020B0604020202020204" charset="0"/>
            </a:endParaRPr>
          </a:p>
          <a:p>
            <a:pPr marL="114300" marR="0" lvl="0" indent="0" algn="l" defTabSz="914400" rtl="0" eaLnBrk="1" fontAlgn="auto" latinLnBrk="0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800"/>
              <a:buFont typeface="Arial"/>
              <a:buNone/>
              <a:tabLst/>
              <a:defRPr/>
            </a:pPr>
            <a:endParaRPr kumimoji="0" lang="en-US" sz="1000" b="0" i="1" u="none" strike="noStrike" kern="0" cap="none" spc="0" normalizeH="0" baseline="0" noProof="0" dirty="0">
              <a:ln>
                <a:noFill/>
              </a:ln>
              <a:solidFill>
                <a:srgbClr val="23DAA2"/>
              </a:solidFill>
              <a:effectLst/>
              <a:uLnTx/>
              <a:uFillTx/>
              <a:latin typeface="Karla" panose="020B0604020202020204" charset="0"/>
              <a:ea typeface="Karla" panose="020B0604020202020204" charset="0"/>
              <a:cs typeface="Arial"/>
              <a:sym typeface="Arial"/>
            </a:endParaRPr>
          </a:p>
          <a:p>
            <a:pPr marL="114300" marR="0" lvl="0" indent="0" algn="l" defTabSz="914400" rtl="0" eaLnBrk="1" fontAlgn="auto" latinLnBrk="0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800"/>
              <a:buFont typeface="Arial"/>
              <a:buNone/>
              <a:tabLst/>
              <a:defRPr/>
            </a:pPr>
            <a:r>
              <a:rPr kumimoji="0" lang="en-US" sz="1200" b="0" i="1" u="none" strike="noStrike" kern="0" cap="none" spc="0" normalizeH="0" baseline="0" noProof="0" dirty="0">
                <a:ln>
                  <a:noFill/>
                </a:ln>
                <a:solidFill>
                  <a:srgbClr val="23DAA2"/>
                </a:solidFill>
                <a:effectLst/>
                <a:uLnTx/>
                <a:uFillTx/>
                <a:latin typeface="Karla" panose="020B0604020202020204" charset="0"/>
                <a:ea typeface="Karla" panose="020B0604020202020204" charset="0"/>
                <a:cs typeface="Arial"/>
                <a:sym typeface="Arial"/>
              </a:rPr>
              <a:t>First level questions </a:t>
            </a:r>
          </a:p>
          <a:p>
            <a:r>
              <a:rPr lang="en-US" dirty="0">
                <a:solidFill>
                  <a:schemeClr val="tx1"/>
                </a:solidFill>
                <a:latin typeface="Karla" panose="020B0604020202020204" charset="0"/>
                <a:ea typeface="Karla" panose="020B0604020202020204" charset="0"/>
              </a:rPr>
              <a:t>Which are the countries of origin of the art historians who have constituted the collections? </a:t>
            </a:r>
          </a:p>
          <a:p>
            <a:r>
              <a:rPr lang="en-US" dirty="0">
                <a:solidFill>
                  <a:schemeClr val="tx1"/>
                </a:solidFill>
                <a:latin typeface="Karla" panose="020B0604020202020204" charset="0"/>
                <a:ea typeface="Karla" panose="020B0604020202020204" charset="0"/>
              </a:rPr>
              <a:t>Where did they studied?</a:t>
            </a:r>
          </a:p>
          <a:p>
            <a:pPr>
              <a:buClr>
                <a:srgbClr val="595959"/>
              </a:buClr>
              <a:defRPr/>
            </a:pPr>
            <a:r>
              <a:rPr lang="en-US" dirty="0">
                <a:solidFill>
                  <a:schemeClr val="tx1"/>
                </a:solidFill>
                <a:latin typeface="Karla" panose="020B0604020202020204" charset="0"/>
                <a:ea typeface="Karla" panose="020B0604020202020204" charset="0"/>
              </a:rPr>
              <a:t>In which institutions did they operate or teach during their career? </a:t>
            </a:r>
            <a:endParaRPr kumimoji="0" lang="en-US" sz="1050" b="0" i="1" u="none" strike="noStrike" kern="0" cap="none" spc="0" normalizeH="0" baseline="0" noProof="0" dirty="0">
              <a:ln>
                <a:noFill/>
              </a:ln>
              <a:solidFill>
                <a:srgbClr val="23DAA2"/>
              </a:solidFill>
              <a:effectLst/>
              <a:uLnTx/>
              <a:uFillTx/>
              <a:latin typeface="Karla" panose="020B0604020202020204" charset="0"/>
              <a:ea typeface="Karla" panose="020B0604020202020204" charset="0"/>
              <a:cs typeface="Arial"/>
              <a:sym typeface="Arial"/>
            </a:endParaRPr>
          </a:p>
          <a:p>
            <a:pPr marL="114300" marR="0" lvl="0" indent="0" algn="l" defTabSz="914400" rtl="0" eaLnBrk="1" fontAlgn="auto" latinLnBrk="0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800"/>
              <a:buFont typeface="Arial"/>
              <a:buNone/>
              <a:tabLst/>
              <a:defRPr/>
            </a:pPr>
            <a:endParaRPr kumimoji="0" lang="en-US" sz="1000" b="0" i="1" u="none" strike="noStrike" kern="0" cap="none" spc="0" normalizeH="0" baseline="0" noProof="0" dirty="0">
              <a:ln>
                <a:noFill/>
              </a:ln>
              <a:solidFill>
                <a:srgbClr val="23DAA2"/>
              </a:solidFill>
              <a:effectLst/>
              <a:uLnTx/>
              <a:uFillTx/>
              <a:latin typeface="Karla" panose="020B0604020202020204" charset="0"/>
              <a:ea typeface="Karla" panose="020B0604020202020204" charset="0"/>
              <a:cs typeface="Arial"/>
              <a:sym typeface="Arial"/>
            </a:endParaRPr>
          </a:p>
          <a:p>
            <a:pPr marL="114300" marR="0" lvl="0" indent="0" algn="l" defTabSz="914400" rtl="0" eaLnBrk="1" fontAlgn="auto" latinLnBrk="0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800"/>
              <a:buFont typeface="Arial"/>
              <a:buNone/>
              <a:tabLst/>
              <a:defRPr/>
            </a:pPr>
            <a:r>
              <a:rPr kumimoji="0" lang="en-US" sz="1200" b="0" i="1" u="none" strike="noStrike" kern="0" cap="none" spc="0" normalizeH="0" baseline="0" noProof="0" dirty="0">
                <a:ln>
                  <a:noFill/>
                </a:ln>
                <a:solidFill>
                  <a:srgbClr val="23DAA2"/>
                </a:solidFill>
                <a:effectLst/>
                <a:uLnTx/>
                <a:uFillTx/>
                <a:latin typeface="Karla" panose="020B0604020202020204" charset="0"/>
                <a:ea typeface="Karla" panose="020B0604020202020204" charset="0"/>
                <a:cs typeface="Arial"/>
                <a:sym typeface="Arial"/>
              </a:rPr>
              <a:t>Second level questions </a:t>
            </a:r>
          </a:p>
          <a:p>
            <a:pPr>
              <a:buClr>
                <a:srgbClr val="595959"/>
              </a:buClr>
              <a:defRPr/>
            </a:pPr>
            <a:r>
              <a:rPr lang="en-US" dirty="0">
                <a:solidFill>
                  <a:schemeClr val="tx1"/>
                </a:solidFill>
                <a:latin typeface="Karla" panose="020B0604020202020204" charset="0"/>
                <a:ea typeface="Karla" panose="020B0604020202020204" charset="0"/>
              </a:rPr>
              <a:t>Which have been the most important centers of research in the discipline at different points in time?</a:t>
            </a:r>
          </a:p>
          <a:p>
            <a:pPr marL="457200" marR="0" lvl="0" indent="-342900" algn="l" defTabSz="914400" rtl="0" eaLnBrk="1" fontAlgn="auto" latinLnBrk="0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800"/>
              <a:buFont typeface="Arial"/>
              <a:buChar char="●"/>
              <a:tabLst/>
              <a:defRPr/>
            </a:pPr>
            <a:r>
              <a:rPr lang="en-US" dirty="0">
                <a:solidFill>
                  <a:schemeClr val="tx1"/>
                </a:solidFill>
                <a:latin typeface="Karla" panose="020B0604020202020204" charset="0"/>
                <a:ea typeface="Karla" panose="020B0604020202020204" charset="0"/>
              </a:rPr>
              <a:t>What are the directives on which art historical debate developed during the last 150 years?</a:t>
            </a: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Karla" panose="020B0604020202020204" charset="0"/>
                <a:ea typeface="Karla" panose="020B0604020202020204" charset="0"/>
                <a:cs typeface="Arial"/>
                <a:sym typeface="Arial"/>
              </a:rPr>
              <a:t> </a:t>
            </a:r>
          </a:p>
          <a:p>
            <a:pPr marL="457200" marR="0" lvl="0" indent="-342900" algn="l" defTabSz="914400" rtl="0" eaLnBrk="1" fontAlgn="auto" latinLnBrk="0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800"/>
              <a:buFont typeface="Arial"/>
              <a:buChar char="●"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Karla" panose="020B0604020202020204" charset="0"/>
              <a:ea typeface="Karla" panose="020B0604020202020204" charset="0"/>
              <a:cs typeface="Arial"/>
              <a:sym typeface="Arial"/>
            </a:endParaRPr>
          </a:p>
          <a:p>
            <a:pPr marL="114300" indent="0">
              <a:buNone/>
            </a:pPr>
            <a:r>
              <a:rPr lang="en-US" dirty="0">
                <a:solidFill>
                  <a:schemeClr val="tx1"/>
                </a:solidFill>
                <a:latin typeface="Karla" panose="020B0604020202020204" charset="0"/>
                <a:ea typeface="Karla" panose="020B0604020202020204" charset="0"/>
              </a:rPr>
              <a:t>	</a:t>
            </a:r>
          </a:p>
          <a:p>
            <a:pPr lvl="1"/>
            <a:endParaRPr lang="en-US" dirty="0">
              <a:solidFill>
                <a:schemeClr val="tx1"/>
              </a:solidFill>
              <a:latin typeface="Karla" panose="020B0604020202020204" charset="0"/>
              <a:ea typeface="Karla" panose="020B0604020202020204" charset="0"/>
            </a:endParaRPr>
          </a:p>
          <a:p>
            <a:endParaRPr lang="en-US" dirty="0">
              <a:solidFill>
                <a:schemeClr val="tx1"/>
              </a:solidFill>
              <a:latin typeface="Karla" panose="020B0604020202020204" charset="0"/>
              <a:ea typeface="Karla" panose="020B0604020202020204" charset="0"/>
            </a:endParaRPr>
          </a:p>
        </p:txBody>
      </p:sp>
      <p:pic>
        <p:nvPicPr>
          <p:cNvPr id="4" name="Google Shape;100;p18">
            <a:extLst>
              <a:ext uri="{FF2B5EF4-FFF2-40B4-BE49-F238E27FC236}">
                <a16:creationId xmlns:a16="http://schemas.microsoft.com/office/drawing/2014/main" id="{F5162E82-6419-42EE-B9C8-DCB16C301DDB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" y="0"/>
            <a:ext cx="1350951" cy="357450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Google Shape;98;p18">
            <a:extLst>
              <a:ext uri="{FF2B5EF4-FFF2-40B4-BE49-F238E27FC236}">
                <a16:creationId xmlns:a16="http://schemas.microsoft.com/office/drawing/2014/main" id="{47E17BD5-90A8-4729-9D22-9B194C52385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11700" y="5212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 err="1">
                <a:latin typeface="Karla"/>
                <a:ea typeface="Karla"/>
                <a:cs typeface="Karla"/>
                <a:sym typeface="Karla"/>
              </a:rPr>
              <a:t>Research</a:t>
            </a:r>
            <a:r>
              <a:rPr lang="it-IT" dirty="0">
                <a:latin typeface="Karla"/>
                <a:ea typeface="Karla"/>
                <a:cs typeface="Karla"/>
                <a:sym typeface="Karla"/>
              </a:rPr>
              <a:t> </a:t>
            </a:r>
            <a:r>
              <a:rPr lang="it-IT" dirty="0" err="1">
                <a:latin typeface="Karla"/>
                <a:ea typeface="Karla"/>
                <a:cs typeface="Karla"/>
                <a:sym typeface="Karla"/>
              </a:rPr>
              <a:t>questions</a:t>
            </a:r>
            <a:r>
              <a:rPr lang="it-IT" dirty="0">
                <a:latin typeface="Karla"/>
                <a:ea typeface="Karla"/>
                <a:cs typeface="Karla"/>
                <a:sym typeface="Karla"/>
              </a:rPr>
              <a:t> </a:t>
            </a:r>
            <a:endParaRPr lang="it-IT" dirty="0"/>
          </a:p>
        </p:txBody>
      </p:sp>
      <p:sp>
        <p:nvSpPr>
          <p:cNvPr id="7" name="Google Shape;60;p13">
            <a:extLst>
              <a:ext uri="{FF2B5EF4-FFF2-40B4-BE49-F238E27FC236}">
                <a16:creationId xmlns:a16="http://schemas.microsoft.com/office/drawing/2014/main" id="{3DBC259E-4CBD-4671-9AAA-47E837F97BA8}"/>
              </a:ext>
            </a:extLst>
          </p:cNvPr>
          <p:cNvSpPr txBox="1"/>
          <p:nvPr/>
        </p:nvSpPr>
        <p:spPr>
          <a:xfrm>
            <a:off x="7010700" y="124975"/>
            <a:ext cx="2130300" cy="24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it" sz="800" dirty="0">
                <a:solidFill>
                  <a:schemeClr val="bg1"/>
                </a:solidFill>
                <a:latin typeface="Karla"/>
                <a:ea typeface="Karla"/>
                <a:cs typeface="Karla"/>
                <a:sym typeface="Karla"/>
              </a:rPr>
              <a:t>December 9, 2020</a:t>
            </a:r>
            <a:endParaRPr sz="800" dirty="0">
              <a:solidFill>
                <a:schemeClr val="bg1"/>
              </a:solidFill>
              <a:latin typeface="Karla"/>
              <a:ea typeface="Karla"/>
              <a:cs typeface="Karla"/>
              <a:sym typeface="Karla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chemeClr val="bg1"/>
              </a:solidFill>
              <a:latin typeface="Karla"/>
              <a:ea typeface="Karla"/>
              <a:cs typeface="Karla"/>
              <a:sym typeface="Karla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chemeClr val="bg1"/>
              </a:solidFill>
              <a:latin typeface="Karla"/>
              <a:ea typeface="Karla"/>
              <a:cs typeface="Karla"/>
              <a:sym typeface="Karla"/>
            </a:endParaRPr>
          </a:p>
        </p:txBody>
      </p:sp>
    </p:spTree>
    <p:extLst>
      <p:ext uri="{BB962C8B-B14F-4D97-AF65-F5344CB8AC3E}">
        <p14:creationId xmlns:p14="http://schemas.microsoft.com/office/powerpoint/2010/main" val="161549062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oogle Shape;100;p18">
            <a:extLst>
              <a:ext uri="{FF2B5EF4-FFF2-40B4-BE49-F238E27FC236}">
                <a16:creationId xmlns:a16="http://schemas.microsoft.com/office/drawing/2014/main" id="{F5162E82-6419-42EE-B9C8-DCB16C301DDB}"/>
              </a:ext>
            </a:extLst>
          </p:cNvPr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25" y="0"/>
            <a:ext cx="1350951" cy="357450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Google Shape;98;p18">
            <a:extLst>
              <a:ext uri="{FF2B5EF4-FFF2-40B4-BE49-F238E27FC236}">
                <a16:creationId xmlns:a16="http://schemas.microsoft.com/office/drawing/2014/main" id="{47E17BD5-90A8-4729-9D22-9B194C52385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11700" y="5212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 err="1">
                <a:latin typeface="Karla"/>
                <a:ea typeface="Karla"/>
                <a:cs typeface="Karla"/>
                <a:sym typeface="Karla"/>
              </a:rPr>
              <a:t>Research</a:t>
            </a:r>
            <a:r>
              <a:rPr lang="it-IT" dirty="0">
                <a:latin typeface="Karla"/>
                <a:ea typeface="Karla"/>
                <a:cs typeface="Karla"/>
                <a:sym typeface="Karla"/>
              </a:rPr>
              <a:t> </a:t>
            </a:r>
            <a:r>
              <a:rPr lang="it-IT" dirty="0" err="1">
                <a:latin typeface="Karla"/>
                <a:ea typeface="Karla"/>
                <a:cs typeface="Karla"/>
                <a:sym typeface="Karla"/>
              </a:rPr>
              <a:t>questions</a:t>
            </a:r>
            <a:r>
              <a:rPr lang="it-IT" dirty="0">
                <a:latin typeface="Karla"/>
                <a:ea typeface="Karla"/>
                <a:cs typeface="Karla"/>
                <a:sym typeface="Karla"/>
              </a:rPr>
              <a:t> </a:t>
            </a:r>
            <a:endParaRPr lang="it-IT" dirty="0"/>
          </a:p>
        </p:txBody>
      </p:sp>
      <p:sp>
        <p:nvSpPr>
          <p:cNvPr id="6" name="Google Shape;60;p13">
            <a:extLst>
              <a:ext uri="{FF2B5EF4-FFF2-40B4-BE49-F238E27FC236}">
                <a16:creationId xmlns:a16="http://schemas.microsoft.com/office/drawing/2014/main" id="{1FF06AC1-C3B9-4EA4-BFC6-DEF12E979B93}"/>
              </a:ext>
            </a:extLst>
          </p:cNvPr>
          <p:cNvSpPr txBox="1"/>
          <p:nvPr/>
        </p:nvSpPr>
        <p:spPr>
          <a:xfrm>
            <a:off x="7010700" y="124975"/>
            <a:ext cx="2130300" cy="24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it" sz="800" dirty="0">
                <a:solidFill>
                  <a:schemeClr val="bg1"/>
                </a:solidFill>
                <a:latin typeface="Karla"/>
                <a:ea typeface="Karla"/>
                <a:cs typeface="Karla"/>
                <a:sym typeface="Karla"/>
              </a:rPr>
              <a:t>December 9, 2020</a:t>
            </a:r>
            <a:endParaRPr sz="800" dirty="0">
              <a:solidFill>
                <a:schemeClr val="bg1"/>
              </a:solidFill>
              <a:latin typeface="Karla"/>
              <a:ea typeface="Karla"/>
              <a:cs typeface="Karla"/>
              <a:sym typeface="Karla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chemeClr val="bg1"/>
              </a:solidFill>
              <a:latin typeface="Karla"/>
              <a:ea typeface="Karla"/>
              <a:cs typeface="Karla"/>
              <a:sym typeface="Karla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chemeClr val="bg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9" name="Segnaposto testo 2">
            <a:extLst>
              <a:ext uri="{FF2B5EF4-FFF2-40B4-BE49-F238E27FC236}">
                <a16:creationId xmlns:a16="http://schemas.microsoft.com/office/drawing/2014/main" id="{97580ABD-D4E3-4A2D-BA60-CD4D9D5FEC0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</p:spPr>
        <p:txBody>
          <a:bodyPr/>
          <a:lstStyle/>
          <a:p>
            <a:pPr marL="114300" indent="0">
              <a:buNone/>
            </a:pPr>
            <a:r>
              <a:rPr lang="en-US" b="1" dirty="0">
                <a:solidFill>
                  <a:srgbClr val="23DAA2"/>
                </a:solidFill>
                <a:latin typeface="Karla" panose="020B0604020202020204" charset="0"/>
                <a:ea typeface="Karla" panose="020B0604020202020204" charset="0"/>
              </a:rPr>
              <a:t>CREATORS</a:t>
            </a:r>
          </a:p>
          <a:p>
            <a:pPr marL="114300" indent="0">
              <a:buNone/>
            </a:pPr>
            <a:endParaRPr lang="en-US" sz="1200" dirty="0">
              <a:solidFill>
                <a:schemeClr val="tx1"/>
              </a:solidFill>
              <a:latin typeface="Karla" panose="020B0604020202020204" charset="0"/>
              <a:ea typeface="Karla" panose="020B0604020202020204" charset="0"/>
            </a:endParaRPr>
          </a:p>
          <a:p>
            <a:pPr marL="114300" marR="0" lvl="0" indent="0" algn="l" defTabSz="914400" rtl="0" eaLnBrk="1" fontAlgn="auto" latinLnBrk="0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800"/>
              <a:buFont typeface="Arial"/>
              <a:buNone/>
              <a:tabLst/>
              <a:defRPr/>
            </a:pPr>
            <a:r>
              <a:rPr kumimoji="0" lang="en-US" sz="1200" b="0" i="1" u="none" strike="noStrike" kern="0" cap="none" spc="0" normalizeH="0" baseline="0" noProof="0" dirty="0">
                <a:ln>
                  <a:noFill/>
                </a:ln>
                <a:solidFill>
                  <a:srgbClr val="23DAA2"/>
                </a:solidFill>
                <a:effectLst/>
                <a:uLnTx/>
                <a:uFillTx/>
                <a:latin typeface="Karla" panose="020B0604020202020204" charset="0"/>
                <a:ea typeface="Karla" panose="020B0604020202020204" charset="0"/>
                <a:cs typeface="Arial"/>
                <a:sym typeface="Arial"/>
              </a:rPr>
              <a:t>First level questions </a:t>
            </a:r>
          </a:p>
          <a:p>
            <a:r>
              <a:rPr lang="en-US" dirty="0">
                <a:solidFill>
                  <a:schemeClr val="tx1"/>
                </a:solidFill>
                <a:latin typeface="Karla" panose="020B0604020202020204" charset="0"/>
                <a:ea typeface="Karla" panose="020B0604020202020204" charset="0"/>
              </a:rPr>
              <a:t>Which were the relationships that these art historians had with each others during their career?</a:t>
            </a:r>
          </a:p>
          <a:p>
            <a:r>
              <a:rPr lang="en-US" dirty="0">
                <a:solidFill>
                  <a:schemeClr val="tx1"/>
                </a:solidFill>
                <a:latin typeface="Karla" panose="020B0604020202020204" charset="0"/>
                <a:ea typeface="Karla" panose="020B0604020202020204" charset="0"/>
              </a:rPr>
              <a:t>Do the documents and materials within each collection reflect these personal and professional relationships? </a:t>
            </a:r>
          </a:p>
          <a:p>
            <a:endParaRPr lang="en-US" sz="1000" dirty="0">
              <a:solidFill>
                <a:schemeClr val="tx1"/>
              </a:solidFill>
              <a:latin typeface="Karla" panose="020B0604020202020204" charset="0"/>
              <a:ea typeface="Karla" panose="020B0604020202020204" charset="0"/>
            </a:endParaRPr>
          </a:p>
          <a:p>
            <a:pPr marL="114300" marR="0" lvl="0" indent="0" algn="l" defTabSz="914400" rtl="0" eaLnBrk="1" fontAlgn="auto" latinLnBrk="0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800"/>
              <a:buFont typeface="Arial"/>
              <a:buNone/>
              <a:tabLst/>
              <a:defRPr/>
            </a:pPr>
            <a:r>
              <a:rPr kumimoji="0" lang="en-US" sz="1200" b="0" i="1" u="none" strike="noStrike" kern="0" cap="none" spc="0" normalizeH="0" baseline="0" noProof="0" dirty="0">
                <a:ln>
                  <a:noFill/>
                </a:ln>
                <a:solidFill>
                  <a:srgbClr val="23DAA2"/>
                </a:solidFill>
                <a:effectLst/>
                <a:uLnTx/>
                <a:uFillTx/>
                <a:latin typeface="Karla" panose="020B0604020202020204" charset="0"/>
                <a:ea typeface="Karla" panose="020B0604020202020204" charset="0"/>
                <a:cs typeface="Arial"/>
                <a:sym typeface="Arial"/>
              </a:rPr>
              <a:t>Second level question</a:t>
            </a:r>
          </a:p>
          <a:p>
            <a:pPr>
              <a:buClr>
                <a:srgbClr val="595959"/>
              </a:buClr>
              <a:defRPr/>
            </a:pPr>
            <a:r>
              <a:rPr lang="en-US" dirty="0">
                <a:solidFill>
                  <a:schemeClr val="tx1"/>
                </a:solidFill>
                <a:latin typeface="Karla" panose="020B0604020202020204" charset="0"/>
                <a:ea typeface="Karla" panose="020B0604020202020204" charset="0"/>
              </a:rPr>
              <a:t>Did these relationships influence the approach of the different art historians to the discipline, and/or the choice of particular fields/topics in their studies? </a:t>
            </a:r>
          </a:p>
          <a:p>
            <a:pPr marL="114300" marR="0" lvl="0" indent="0" algn="l" defTabSz="914400" rtl="0" eaLnBrk="1" fontAlgn="auto" latinLnBrk="0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800"/>
              <a:buFont typeface="Arial"/>
              <a:buNone/>
              <a:tabLst/>
              <a:defRPr/>
            </a:pPr>
            <a:endParaRPr kumimoji="0" lang="en-US" sz="1400" b="0" i="1" u="none" strike="noStrike" kern="0" cap="none" spc="0" normalizeH="0" baseline="0" noProof="0" dirty="0">
              <a:ln>
                <a:noFill/>
              </a:ln>
              <a:solidFill>
                <a:srgbClr val="23DAA2"/>
              </a:solidFill>
              <a:effectLst/>
              <a:uLnTx/>
              <a:uFillTx/>
              <a:latin typeface="Karla" panose="020B0604020202020204" charset="0"/>
              <a:ea typeface="Karla" panose="020B0604020202020204" charset="0"/>
              <a:cs typeface="Arial"/>
              <a:sym typeface="Arial"/>
            </a:endParaRPr>
          </a:p>
          <a:p>
            <a:endParaRPr lang="en-US" dirty="0">
              <a:solidFill>
                <a:schemeClr val="tx1"/>
              </a:solidFill>
              <a:latin typeface="Karla" panose="020B0604020202020204" charset="0"/>
              <a:ea typeface="Karla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1923114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oogle Shape;100;p18">
            <a:extLst>
              <a:ext uri="{FF2B5EF4-FFF2-40B4-BE49-F238E27FC236}">
                <a16:creationId xmlns:a16="http://schemas.microsoft.com/office/drawing/2014/main" id="{F5162E82-6419-42EE-B9C8-DCB16C301DDB}"/>
              </a:ext>
            </a:extLst>
          </p:cNvPr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25" y="0"/>
            <a:ext cx="1350951" cy="357450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Google Shape;98;p18">
            <a:extLst>
              <a:ext uri="{FF2B5EF4-FFF2-40B4-BE49-F238E27FC236}">
                <a16:creationId xmlns:a16="http://schemas.microsoft.com/office/drawing/2014/main" id="{47E17BD5-90A8-4729-9D22-9B194C52385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11700" y="5212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 err="1">
                <a:latin typeface="Karla"/>
                <a:ea typeface="Karla"/>
                <a:cs typeface="Karla"/>
                <a:sym typeface="Karla"/>
              </a:rPr>
              <a:t>Research</a:t>
            </a:r>
            <a:r>
              <a:rPr lang="it-IT" dirty="0">
                <a:latin typeface="Karla"/>
                <a:ea typeface="Karla"/>
                <a:cs typeface="Karla"/>
                <a:sym typeface="Karla"/>
              </a:rPr>
              <a:t> </a:t>
            </a:r>
            <a:r>
              <a:rPr lang="it-IT" dirty="0" err="1">
                <a:latin typeface="Karla"/>
                <a:ea typeface="Karla"/>
                <a:cs typeface="Karla"/>
                <a:sym typeface="Karla"/>
              </a:rPr>
              <a:t>questions</a:t>
            </a:r>
            <a:r>
              <a:rPr lang="it-IT" dirty="0">
                <a:latin typeface="Karla"/>
                <a:ea typeface="Karla"/>
                <a:cs typeface="Karla"/>
                <a:sym typeface="Karla"/>
              </a:rPr>
              <a:t> </a:t>
            </a:r>
            <a:endParaRPr lang="it-IT" dirty="0"/>
          </a:p>
        </p:txBody>
      </p:sp>
      <p:sp>
        <p:nvSpPr>
          <p:cNvPr id="6" name="Google Shape;60;p13">
            <a:extLst>
              <a:ext uri="{FF2B5EF4-FFF2-40B4-BE49-F238E27FC236}">
                <a16:creationId xmlns:a16="http://schemas.microsoft.com/office/drawing/2014/main" id="{1FF06AC1-C3B9-4EA4-BFC6-DEF12E979B93}"/>
              </a:ext>
            </a:extLst>
          </p:cNvPr>
          <p:cNvSpPr txBox="1"/>
          <p:nvPr/>
        </p:nvSpPr>
        <p:spPr>
          <a:xfrm>
            <a:off x="7010700" y="124975"/>
            <a:ext cx="2130300" cy="24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it" sz="800" dirty="0">
                <a:solidFill>
                  <a:schemeClr val="bg1"/>
                </a:solidFill>
                <a:latin typeface="Karla"/>
                <a:ea typeface="Karla"/>
                <a:cs typeface="Karla"/>
                <a:sym typeface="Karla"/>
              </a:rPr>
              <a:t>December 9, 2020</a:t>
            </a:r>
            <a:endParaRPr sz="800" dirty="0">
              <a:solidFill>
                <a:schemeClr val="bg1"/>
              </a:solidFill>
              <a:latin typeface="Karla"/>
              <a:ea typeface="Karla"/>
              <a:cs typeface="Karla"/>
              <a:sym typeface="Karla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chemeClr val="bg1"/>
              </a:solidFill>
              <a:latin typeface="Karla"/>
              <a:ea typeface="Karla"/>
              <a:cs typeface="Karla"/>
              <a:sym typeface="Karla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chemeClr val="bg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9" name="Segnaposto testo 2">
            <a:extLst>
              <a:ext uri="{FF2B5EF4-FFF2-40B4-BE49-F238E27FC236}">
                <a16:creationId xmlns:a16="http://schemas.microsoft.com/office/drawing/2014/main" id="{97580ABD-D4E3-4A2D-BA60-CD4D9D5FEC0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</p:spPr>
        <p:txBody>
          <a:bodyPr/>
          <a:lstStyle/>
          <a:p>
            <a:pPr marL="114300" indent="0">
              <a:buNone/>
            </a:pPr>
            <a:r>
              <a:rPr lang="en-US" b="1" dirty="0">
                <a:solidFill>
                  <a:srgbClr val="23DAA2"/>
                </a:solidFill>
                <a:latin typeface="Karla" panose="020B0604020202020204" charset="0"/>
                <a:ea typeface="Karla" panose="020B0604020202020204" charset="0"/>
                <a:hlinkClick r:id="rId3"/>
              </a:rPr>
              <a:t>BIBLIOGRAPHY</a:t>
            </a:r>
            <a:endParaRPr lang="en-US" b="1" dirty="0">
              <a:solidFill>
                <a:srgbClr val="23DAA2"/>
              </a:solidFill>
              <a:latin typeface="Karla" panose="020B0604020202020204" charset="0"/>
              <a:ea typeface="Karla" panose="020B0604020202020204" charset="0"/>
            </a:endParaRPr>
          </a:p>
          <a:p>
            <a:pPr marL="114300" indent="0">
              <a:buNone/>
            </a:pPr>
            <a:endParaRPr lang="en-US" sz="1000" dirty="0">
              <a:solidFill>
                <a:schemeClr val="tx1"/>
              </a:solidFill>
              <a:latin typeface="Karla" panose="020B0604020202020204" charset="0"/>
              <a:ea typeface="Karla" panose="020B0604020202020204" charset="0"/>
            </a:endParaRPr>
          </a:p>
          <a:p>
            <a:pPr marL="114300" marR="0" lvl="0" indent="0" algn="l" defTabSz="914400" rtl="0" eaLnBrk="1" fontAlgn="auto" latinLnBrk="0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800"/>
              <a:buFont typeface="Arial"/>
              <a:buNone/>
              <a:tabLst/>
              <a:defRPr/>
            </a:pPr>
            <a:r>
              <a:rPr kumimoji="0" lang="en-US" sz="1400" b="0" i="1" u="none" strike="noStrike" kern="0" cap="none" spc="0" normalizeH="0" baseline="0" noProof="0" dirty="0">
                <a:ln>
                  <a:noFill/>
                </a:ln>
                <a:solidFill>
                  <a:srgbClr val="23DAA2"/>
                </a:solidFill>
                <a:effectLst/>
                <a:uLnTx/>
                <a:uFillTx/>
                <a:latin typeface="Karla" panose="020B0604020202020204" charset="0"/>
                <a:ea typeface="Karla" panose="020B0604020202020204" charset="0"/>
                <a:cs typeface="Arial"/>
                <a:sym typeface="Arial"/>
              </a:rPr>
              <a:t>First level questions </a:t>
            </a:r>
          </a:p>
          <a:p>
            <a:r>
              <a:rPr lang="en-US" dirty="0">
                <a:solidFill>
                  <a:schemeClr val="tx1"/>
                </a:solidFill>
                <a:latin typeface="Karla" panose="020B0604020202020204" charset="0"/>
                <a:ea typeface="Karla" panose="020B0604020202020204" charset="0"/>
              </a:rPr>
              <a:t>How can a user deepen the knowledge of a specific scholar and his/her personal archive?</a:t>
            </a:r>
          </a:p>
          <a:p>
            <a:endParaRPr lang="en-US" sz="1000" dirty="0">
              <a:solidFill>
                <a:schemeClr val="tx1"/>
              </a:solidFill>
              <a:latin typeface="Karla" panose="020B0604020202020204" charset="0"/>
              <a:ea typeface="Karla" panose="020B0604020202020204" charset="0"/>
            </a:endParaRPr>
          </a:p>
          <a:p>
            <a:pPr marL="114300" marR="0" lvl="0" indent="0" algn="l" defTabSz="914400" rtl="0" eaLnBrk="1" fontAlgn="auto" latinLnBrk="0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800"/>
              <a:buFont typeface="Arial"/>
              <a:buNone/>
              <a:tabLst/>
              <a:defRPr/>
            </a:pPr>
            <a:r>
              <a:rPr kumimoji="0" lang="en-US" sz="1400" b="0" i="1" u="none" strike="noStrike" kern="0" cap="none" spc="0" normalizeH="0" baseline="0" noProof="0" dirty="0">
                <a:ln>
                  <a:noFill/>
                </a:ln>
                <a:solidFill>
                  <a:srgbClr val="23DAA2"/>
                </a:solidFill>
                <a:effectLst/>
                <a:uLnTx/>
                <a:uFillTx/>
                <a:latin typeface="Karla" panose="020B0604020202020204" charset="0"/>
                <a:ea typeface="Karla" panose="020B0604020202020204" charset="0"/>
                <a:cs typeface="Arial"/>
                <a:sym typeface="Arial"/>
              </a:rPr>
              <a:t>Second level question</a:t>
            </a:r>
          </a:p>
          <a:p>
            <a:pPr>
              <a:buClr>
                <a:srgbClr val="595959"/>
              </a:buClr>
              <a:defRPr/>
            </a:pPr>
            <a:r>
              <a:rPr lang="en-US" dirty="0">
                <a:solidFill>
                  <a:schemeClr val="tx1"/>
                </a:solidFill>
                <a:latin typeface="Karla" panose="020B0604020202020204" charset="0"/>
                <a:ea typeface="Karla" panose="020B0604020202020204" charset="0"/>
              </a:rPr>
              <a:t>What are the main sources that allow to identify and study the sources of art history?</a:t>
            </a:r>
          </a:p>
          <a:p>
            <a:pPr>
              <a:buClr>
                <a:srgbClr val="595959"/>
              </a:buClr>
              <a:defRPr/>
            </a:pPr>
            <a:r>
              <a:rPr lang="en-US" dirty="0">
                <a:solidFill>
                  <a:schemeClr val="tx1"/>
                </a:solidFill>
                <a:latin typeface="Karla" panose="020B0604020202020204" charset="0"/>
                <a:ea typeface="Karla" panose="020B0604020202020204" charset="0"/>
              </a:rPr>
              <a:t>Could Bibliography quoted in </a:t>
            </a:r>
            <a:r>
              <a:rPr lang="en-US" dirty="0" err="1">
                <a:solidFill>
                  <a:schemeClr val="tx1"/>
                </a:solidFill>
                <a:latin typeface="Karla" panose="020B0604020202020204" charset="0"/>
                <a:ea typeface="Karla" panose="020B0604020202020204" charset="0"/>
              </a:rPr>
              <a:t>ARTchives</a:t>
            </a:r>
            <a:r>
              <a:rPr lang="en-US" dirty="0">
                <a:solidFill>
                  <a:schemeClr val="tx1"/>
                </a:solidFill>
                <a:latin typeface="Karla" panose="020B0604020202020204" charset="0"/>
                <a:ea typeface="Karla" panose="020B0604020202020204" charset="0"/>
              </a:rPr>
              <a:t> project contribute to trace the historiography of Art History? </a:t>
            </a:r>
          </a:p>
          <a:p>
            <a:pPr marL="114300" marR="0" lvl="0" indent="0" algn="l" defTabSz="914400" rtl="0" eaLnBrk="1" fontAlgn="auto" latinLnBrk="0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800"/>
              <a:buFont typeface="Arial"/>
              <a:buNone/>
              <a:tabLst/>
              <a:defRPr/>
            </a:pPr>
            <a:endParaRPr kumimoji="0" lang="en-US" sz="1400" b="0" i="1" u="none" strike="noStrike" kern="0" cap="none" spc="0" normalizeH="0" baseline="0" noProof="0" dirty="0">
              <a:ln>
                <a:noFill/>
              </a:ln>
              <a:solidFill>
                <a:srgbClr val="23DAA2"/>
              </a:solidFill>
              <a:effectLst/>
              <a:uLnTx/>
              <a:uFillTx/>
              <a:latin typeface="Karla" panose="020B0604020202020204" charset="0"/>
              <a:ea typeface="Karla" panose="020B0604020202020204" charset="0"/>
              <a:cs typeface="Arial"/>
              <a:sym typeface="Arial"/>
            </a:endParaRPr>
          </a:p>
          <a:p>
            <a:endParaRPr lang="en-US" dirty="0">
              <a:solidFill>
                <a:schemeClr val="tx1"/>
              </a:solidFill>
              <a:latin typeface="Karla" panose="020B0604020202020204" charset="0"/>
              <a:ea typeface="Karla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1692615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7D6A3805-B62C-48A1-93AA-102B0864B62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1700" y="1054155"/>
            <a:ext cx="8520600" cy="3704658"/>
          </a:xfrm>
        </p:spPr>
        <p:txBody>
          <a:bodyPr/>
          <a:lstStyle/>
          <a:p>
            <a:pPr marL="114300" indent="0">
              <a:buNone/>
            </a:pPr>
            <a:r>
              <a:rPr lang="en-US" b="1" dirty="0">
                <a:solidFill>
                  <a:srgbClr val="23DAA2"/>
                </a:solidFill>
                <a:latin typeface="Karla" panose="020B0604020202020204" charset="0"/>
                <a:ea typeface="Karla" panose="020B0604020202020204" charset="0"/>
              </a:rPr>
              <a:t>PROBLEMS</a:t>
            </a:r>
          </a:p>
          <a:p>
            <a:pPr marL="114300" indent="0">
              <a:buNone/>
            </a:pPr>
            <a:r>
              <a:rPr lang="en-US" sz="1200" i="1" dirty="0">
                <a:solidFill>
                  <a:srgbClr val="23DAA2"/>
                </a:solidFill>
                <a:latin typeface="Karla" panose="020B0604020202020204" charset="0"/>
                <a:ea typeface="Karla" panose="020B0604020202020204" charset="0"/>
              </a:rPr>
              <a:t>In data:</a:t>
            </a:r>
          </a:p>
          <a:p>
            <a:r>
              <a:rPr lang="en-US" dirty="0">
                <a:solidFill>
                  <a:schemeClr val="tx1"/>
                </a:solidFill>
                <a:latin typeface="Karla" panose="020B0604020202020204" charset="0"/>
                <a:ea typeface="Karla" panose="020B0604020202020204" charset="0"/>
              </a:rPr>
              <a:t>Big questions / synthetic descriptions (collection level)</a:t>
            </a:r>
          </a:p>
          <a:p>
            <a:r>
              <a:rPr lang="en-US" dirty="0">
                <a:solidFill>
                  <a:schemeClr val="tx1"/>
                </a:solidFill>
                <a:latin typeface="Karla" panose="020B0604020202020204" charset="0"/>
                <a:ea typeface="Karla" panose="020B0604020202020204" charset="0"/>
              </a:rPr>
              <a:t>Complex questions / poor data reported by catalogers</a:t>
            </a:r>
          </a:p>
          <a:p>
            <a:endParaRPr lang="en-US" sz="1000" dirty="0">
              <a:solidFill>
                <a:schemeClr val="tx1"/>
              </a:solidFill>
              <a:latin typeface="Karla" panose="020B0604020202020204" charset="0"/>
              <a:ea typeface="Karla" panose="020B0604020202020204" charset="0"/>
            </a:endParaRPr>
          </a:p>
          <a:p>
            <a:pPr marL="114300" indent="0">
              <a:buNone/>
            </a:pPr>
            <a:r>
              <a:rPr lang="en-US" sz="1200" i="1" dirty="0">
                <a:solidFill>
                  <a:srgbClr val="23DAA2"/>
                </a:solidFill>
                <a:latin typeface="Karla" panose="020B0604020202020204" charset="0"/>
                <a:ea typeface="Karla" panose="020B0604020202020204" charset="0"/>
              </a:rPr>
              <a:t>In the tool/ process:</a:t>
            </a:r>
          </a:p>
          <a:p>
            <a:r>
              <a:rPr lang="en-US" dirty="0">
                <a:solidFill>
                  <a:schemeClr val="tx1"/>
                </a:solidFill>
                <a:latin typeface="Karla" panose="020B0604020202020204" charset="0"/>
                <a:ea typeface="Karla" panose="020B0604020202020204" charset="0"/>
              </a:rPr>
              <a:t>Data extraction neither precise nor implementable (until now)</a:t>
            </a:r>
          </a:p>
          <a:p>
            <a:r>
              <a:rPr lang="en-US" dirty="0">
                <a:solidFill>
                  <a:schemeClr val="tx1"/>
                </a:solidFill>
                <a:latin typeface="Karla" panose="020B0604020202020204" charset="0"/>
                <a:ea typeface="Karla" panose="020B0604020202020204" charset="0"/>
              </a:rPr>
              <a:t>Potential of semantic data not sufficiently exploited</a:t>
            </a:r>
          </a:p>
          <a:p>
            <a:endParaRPr lang="en-US" sz="1000" dirty="0">
              <a:solidFill>
                <a:schemeClr val="tx1"/>
              </a:solidFill>
              <a:latin typeface="Karla" panose="020B0604020202020204" charset="0"/>
              <a:ea typeface="Karla" panose="020B0604020202020204" charset="0"/>
            </a:endParaRPr>
          </a:p>
          <a:p>
            <a:pPr marL="114300" indent="0">
              <a:buNone/>
            </a:pPr>
            <a:r>
              <a:rPr lang="en-US" sz="1200" i="1" dirty="0">
                <a:solidFill>
                  <a:srgbClr val="23DAA2"/>
                </a:solidFill>
                <a:latin typeface="Karla" panose="020B0604020202020204" charset="0"/>
                <a:ea typeface="Karla" panose="020B0604020202020204" charset="0"/>
              </a:rPr>
              <a:t>In the user’s approach:</a:t>
            </a:r>
          </a:p>
          <a:p>
            <a:r>
              <a:rPr lang="en-US" dirty="0">
                <a:solidFill>
                  <a:schemeClr val="tx1"/>
                </a:solidFill>
                <a:latin typeface="Karla" panose="020B0604020202020204" charset="0"/>
                <a:ea typeface="Karla" panose="020B0604020202020204" charset="0"/>
              </a:rPr>
              <a:t>Lack of comfortability of different generations of art historians in using new research tools</a:t>
            </a:r>
          </a:p>
          <a:p>
            <a:r>
              <a:rPr lang="en-US" dirty="0">
                <a:solidFill>
                  <a:schemeClr val="tx1"/>
                </a:solidFill>
                <a:latin typeface="Karla" panose="020B0604020202020204" charset="0"/>
                <a:ea typeface="Karla" panose="020B0604020202020204" charset="0"/>
              </a:rPr>
              <a:t>Agreement on art historical periods</a:t>
            </a:r>
          </a:p>
          <a:p>
            <a:endParaRPr lang="en-US" dirty="0">
              <a:solidFill>
                <a:schemeClr val="tx1"/>
              </a:solidFill>
              <a:latin typeface="Karla" panose="020B0604020202020204" charset="0"/>
              <a:ea typeface="Karla" panose="020B0604020202020204" charset="0"/>
            </a:endParaRPr>
          </a:p>
          <a:p>
            <a:endParaRPr lang="en-US" dirty="0">
              <a:solidFill>
                <a:schemeClr val="tx1"/>
              </a:solidFill>
              <a:latin typeface="Karla" panose="020B0604020202020204" charset="0"/>
              <a:ea typeface="Karla" panose="020B0604020202020204" charset="0"/>
            </a:endParaRPr>
          </a:p>
          <a:p>
            <a:endParaRPr lang="en-US" dirty="0">
              <a:solidFill>
                <a:schemeClr val="tx1"/>
              </a:solidFill>
              <a:latin typeface="Karla" panose="020B0604020202020204" charset="0"/>
              <a:ea typeface="Karla" panose="020B0604020202020204" charset="0"/>
            </a:endParaRPr>
          </a:p>
        </p:txBody>
      </p:sp>
      <p:pic>
        <p:nvPicPr>
          <p:cNvPr id="4" name="Google Shape;100;p18">
            <a:extLst>
              <a:ext uri="{FF2B5EF4-FFF2-40B4-BE49-F238E27FC236}">
                <a16:creationId xmlns:a16="http://schemas.microsoft.com/office/drawing/2014/main" id="{F5162E82-6419-42EE-B9C8-DCB16C301DDB}"/>
              </a:ext>
            </a:extLst>
          </p:cNvPr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25" y="0"/>
            <a:ext cx="1350951" cy="357450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Google Shape;98;p18">
            <a:extLst>
              <a:ext uri="{FF2B5EF4-FFF2-40B4-BE49-F238E27FC236}">
                <a16:creationId xmlns:a16="http://schemas.microsoft.com/office/drawing/2014/main" id="{D868DF5E-9242-43E9-90E1-4610397D561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11700" y="5212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 err="1">
                <a:latin typeface="Karla"/>
                <a:ea typeface="Karla"/>
                <a:cs typeface="Karla"/>
                <a:sym typeface="Karla"/>
              </a:rPr>
              <a:t>Research</a:t>
            </a:r>
            <a:r>
              <a:rPr lang="it-IT" dirty="0">
                <a:latin typeface="Karla"/>
                <a:ea typeface="Karla"/>
                <a:cs typeface="Karla"/>
                <a:sym typeface="Karla"/>
              </a:rPr>
              <a:t> </a:t>
            </a:r>
            <a:r>
              <a:rPr lang="it-IT" dirty="0" err="1">
                <a:latin typeface="Karla"/>
                <a:ea typeface="Karla"/>
                <a:cs typeface="Karla"/>
                <a:sym typeface="Karla"/>
              </a:rPr>
              <a:t>questions</a:t>
            </a:r>
            <a:r>
              <a:rPr lang="it-IT" dirty="0">
                <a:latin typeface="Karla"/>
                <a:ea typeface="Karla"/>
                <a:cs typeface="Karla"/>
                <a:sym typeface="Karla"/>
              </a:rPr>
              <a:t> </a:t>
            </a:r>
            <a:endParaRPr lang="it-IT" dirty="0"/>
          </a:p>
        </p:txBody>
      </p:sp>
      <p:sp>
        <p:nvSpPr>
          <p:cNvPr id="5" name="Google Shape;60;p13">
            <a:extLst>
              <a:ext uri="{FF2B5EF4-FFF2-40B4-BE49-F238E27FC236}">
                <a16:creationId xmlns:a16="http://schemas.microsoft.com/office/drawing/2014/main" id="{123EFE6D-AD6B-4943-B40A-C58A6013F115}"/>
              </a:ext>
            </a:extLst>
          </p:cNvPr>
          <p:cNvSpPr txBox="1"/>
          <p:nvPr/>
        </p:nvSpPr>
        <p:spPr>
          <a:xfrm>
            <a:off x="7010700" y="124975"/>
            <a:ext cx="2130300" cy="24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it" sz="800" dirty="0">
                <a:solidFill>
                  <a:schemeClr val="bg1"/>
                </a:solidFill>
                <a:latin typeface="Karla"/>
                <a:ea typeface="Karla"/>
                <a:cs typeface="Karla"/>
                <a:sym typeface="Karla"/>
              </a:rPr>
              <a:t>December 9, 2020</a:t>
            </a:r>
            <a:endParaRPr sz="800" dirty="0">
              <a:solidFill>
                <a:schemeClr val="bg1"/>
              </a:solidFill>
              <a:latin typeface="Karla"/>
              <a:ea typeface="Karla"/>
              <a:cs typeface="Karla"/>
              <a:sym typeface="Karla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chemeClr val="bg1"/>
              </a:solidFill>
              <a:latin typeface="Karla"/>
              <a:ea typeface="Karla"/>
              <a:cs typeface="Karla"/>
              <a:sym typeface="Karla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chemeClr val="bg1"/>
              </a:solidFill>
              <a:latin typeface="Karla"/>
              <a:ea typeface="Karla"/>
              <a:cs typeface="Karla"/>
              <a:sym typeface="Karla"/>
            </a:endParaRPr>
          </a:p>
        </p:txBody>
      </p:sp>
    </p:spTree>
    <p:extLst>
      <p:ext uri="{BB962C8B-B14F-4D97-AF65-F5344CB8AC3E}">
        <p14:creationId xmlns:p14="http://schemas.microsoft.com/office/powerpoint/2010/main" val="254539458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magine 4">
            <a:extLst>
              <a:ext uri="{FF2B5EF4-FFF2-40B4-BE49-F238E27FC236}">
                <a16:creationId xmlns:a16="http://schemas.microsoft.com/office/drawing/2014/main" id="{1657F7F3-E4A0-4664-B720-AFA8FAD1A30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4719" b="8435"/>
          <a:stretch/>
        </p:blipFill>
        <p:spPr>
          <a:xfrm>
            <a:off x="0" y="595466"/>
            <a:ext cx="9144000" cy="3952568"/>
          </a:xfrm>
          <a:prstGeom prst="rect">
            <a:avLst/>
          </a:prstGeom>
        </p:spPr>
      </p:pic>
      <p:pic>
        <p:nvPicPr>
          <p:cNvPr id="6" name="Google Shape;100;p18">
            <a:extLst>
              <a:ext uri="{FF2B5EF4-FFF2-40B4-BE49-F238E27FC236}">
                <a16:creationId xmlns:a16="http://schemas.microsoft.com/office/drawing/2014/main" id="{8DCC69EE-C3E2-4E58-885C-639009456A2E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5" y="0"/>
            <a:ext cx="1350951" cy="357450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Google Shape;60;p13">
            <a:extLst>
              <a:ext uri="{FF2B5EF4-FFF2-40B4-BE49-F238E27FC236}">
                <a16:creationId xmlns:a16="http://schemas.microsoft.com/office/drawing/2014/main" id="{912AE9CC-FC60-4BC1-8C37-3D7393F2B605}"/>
              </a:ext>
            </a:extLst>
          </p:cNvPr>
          <p:cNvSpPr txBox="1"/>
          <p:nvPr/>
        </p:nvSpPr>
        <p:spPr>
          <a:xfrm>
            <a:off x="7010700" y="124975"/>
            <a:ext cx="2130300" cy="24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it" sz="800" dirty="0">
                <a:solidFill>
                  <a:schemeClr val="bg1"/>
                </a:solidFill>
                <a:latin typeface="Karla"/>
                <a:ea typeface="Karla"/>
                <a:cs typeface="Karla"/>
                <a:sym typeface="Karla"/>
              </a:rPr>
              <a:t>December 9, 2020</a:t>
            </a:r>
            <a:endParaRPr sz="800" dirty="0">
              <a:solidFill>
                <a:schemeClr val="bg1"/>
              </a:solidFill>
              <a:latin typeface="Karla"/>
              <a:ea typeface="Karla"/>
              <a:cs typeface="Karla"/>
              <a:sym typeface="Karla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chemeClr val="bg1"/>
              </a:solidFill>
              <a:latin typeface="Karla"/>
              <a:ea typeface="Karla"/>
              <a:cs typeface="Karla"/>
              <a:sym typeface="Karla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chemeClr val="bg1"/>
              </a:solidFill>
              <a:latin typeface="Karla"/>
              <a:ea typeface="Karla"/>
              <a:cs typeface="Karla"/>
              <a:sym typeface="Karla"/>
            </a:endParaRPr>
          </a:p>
        </p:txBody>
      </p:sp>
    </p:spTree>
    <p:extLst>
      <p:ext uri="{BB962C8B-B14F-4D97-AF65-F5344CB8AC3E}">
        <p14:creationId xmlns:p14="http://schemas.microsoft.com/office/powerpoint/2010/main" val="256038787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oogle Shape;100;p18">
            <a:extLst>
              <a:ext uri="{FF2B5EF4-FFF2-40B4-BE49-F238E27FC236}">
                <a16:creationId xmlns:a16="http://schemas.microsoft.com/office/drawing/2014/main" id="{8DCC69EE-C3E2-4E58-885C-639009456A2E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" y="0"/>
            <a:ext cx="1350951" cy="357450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Google Shape;60;p13">
            <a:extLst>
              <a:ext uri="{FF2B5EF4-FFF2-40B4-BE49-F238E27FC236}">
                <a16:creationId xmlns:a16="http://schemas.microsoft.com/office/drawing/2014/main" id="{912AE9CC-FC60-4BC1-8C37-3D7393F2B605}"/>
              </a:ext>
            </a:extLst>
          </p:cNvPr>
          <p:cNvSpPr txBox="1"/>
          <p:nvPr/>
        </p:nvSpPr>
        <p:spPr>
          <a:xfrm>
            <a:off x="7010700" y="124975"/>
            <a:ext cx="2130300" cy="24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it" sz="800" dirty="0">
                <a:solidFill>
                  <a:schemeClr val="bg1"/>
                </a:solidFill>
                <a:latin typeface="Karla"/>
                <a:ea typeface="Karla"/>
                <a:cs typeface="Karla"/>
                <a:sym typeface="Karla"/>
              </a:rPr>
              <a:t>December 9, 2020</a:t>
            </a:r>
            <a:endParaRPr sz="800" dirty="0">
              <a:solidFill>
                <a:schemeClr val="bg1"/>
              </a:solidFill>
              <a:latin typeface="Karla"/>
              <a:ea typeface="Karla"/>
              <a:cs typeface="Karla"/>
              <a:sym typeface="Karla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chemeClr val="bg1"/>
              </a:solidFill>
              <a:latin typeface="Karla"/>
              <a:ea typeface="Karla"/>
              <a:cs typeface="Karla"/>
              <a:sym typeface="Karla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chemeClr val="bg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8" name="CasellaDiTesto 7">
            <a:extLst>
              <a:ext uri="{FF2B5EF4-FFF2-40B4-BE49-F238E27FC236}">
                <a16:creationId xmlns:a16="http://schemas.microsoft.com/office/drawing/2014/main" id="{5D01C9A7-C893-421B-921A-6BD9C392CE1A}"/>
              </a:ext>
            </a:extLst>
          </p:cNvPr>
          <p:cNvSpPr txBox="1"/>
          <p:nvPr/>
        </p:nvSpPr>
        <p:spPr>
          <a:xfrm>
            <a:off x="2286000" y="1827746"/>
            <a:ext cx="4572000" cy="10772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3600" dirty="0">
                <a:solidFill>
                  <a:schemeClr val="tx1"/>
                </a:solidFill>
                <a:latin typeface="Karla" panose="020B0604020202020204" charset="0"/>
                <a:ea typeface="Karla" panose="020B0604020202020204" charset="0"/>
              </a:rPr>
              <a:t>Questions?</a:t>
            </a:r>
          </a:p>
          <a:p>
            <a:pPr algn="ctr"/>
            <a:endParaRPr lang="en-US" dirty="0">
              <a:solidFill>
                <a:schemeClr val="tx1"/>
              </a:solidFill>
              <a:latin typeface="Karla" panose="020B0604020202020204" charset="0"/>
              <a:ea typeface="Karla" panose="020B0604020202020204" charset="0"/>
            </a:endParaRPr>
          </a:p>
          <a:p>
            <a:pPr algn="ctr"/>
            <a:r>
              <a:rPr lang="en-US" dirty="0">
                <a:solidFill>
                  <a:schemeClr val="tx1"/>
                </a:solidFill>
                <a:latin typeface="Karla" panose="020B0604020202020204" charset="0"/>
                <a:ea typeface="Karla" panose="020B0604020202020204" charset="0"/>
              </a:rPr>
              <a:t>francesca.mambelli6@unibo.it</a:t>
            </a:r>
          </a:p>
        </p:txBody>
      </p:sp>
    </p:spTree>
    <p:extLst>
      <p:ext uri="{BB962C8B-B14F-4D97-AF65-F5344CB8AC3E}">
        <p14:creationId xmlns:p14="http://schemas.microsoft.com/office/powerpoint/2010/main" val="25854851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>
            <a:extLst>
              <a:ext uri="{FF2B5EF4-FFF2-40B4-BE49-F238E27FC236}">
                <a16:creationId xmlns:a16="http://schemas.microsoft.com/office/drawing/2014/main" id="{77BF1D64-19A8-47EC-8AFA-5A70DCA7FAA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051"/>
          <a:stretch/>
        </p:blipFill>
        <p:spPr>
          <a:xfrm>
            <a:off x="0" y="1120034"/>
            <a:ext cx="4385269" cy="3078796"/>
          </a:xfrm>
          <a:prstGeom prst="rect">
            <a:avLst/>
          </a:prstGeom>
        </p:spPr>
      </p:pic>
      <p:pic>
        <p:nvPicPr>
          <p:cNvPr id="4" name="Immagine 2">
            <a:extLst>
              <a:ext uri="{FF2B5EF4-FFF2-40B4-BE49-F238E27FC236}">
                <a16:creationId xmlns:a16="http://schemas.microsoft.com/office/drawing/2014/main" id="{371AC555-A95C-4BEF-A616-396CF50E262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26778" y="1120034"/>
            <a:ext cx="4617222" cy="307879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Text Box 6">
            <a:extLst>
              <a:ext uri="{FF2B5EF4-FFF2-40B4-BE49-F238E27FC236}">
                <a16:creationId xmlns:a16="http://schemas.microsoft.com/office/drawing/2014/main" id="{0730A93B-0EEC-4422-BEB2-3753F74612C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3290" y="4198830"/>
            <a:ext cx="2578830" cy="285461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wrap="square" lIns="95982" tIns="49910" rIns="95982" bIns="49910"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tabLst>
                <a:tab pos="0" algn="l"/>
                <a:tab pos="477430" algn="l"/>
                <a:tab pos="956555" algn="l"/>
                <a:tab pos="1435678" algn="l"/>
                <a:tab pos="1914801" algn="l"/>
                <a:tab pos="2393924" algn="l"/>
                <a:tab pos="2873048" algn="l"/>
                <a:tab pos="3352170" algn="l"/>
                <a:tab pos="3831294" algn="l"/>
                <a:tab pos="4310418" algn="l"/>
                <a:tab pos="4789542" algn="l"/>
                <a:tab pos="5268665" algn="l"/>
                <a:tab pos="5747789" algn="l"/>
                <a:tab pos="6226912" algn="l"/>
                <a:tab pos="6706036" algn="l"/>
                <a:tab pos="7185159" algn="l"/>
                <a:tab pos="7664281" algn="l"/>
                <a:tab pos="8143407" algn="l"/>
                <a:tab pos="8622531" algn="l"/>
                <a:tab pos="9101654" algn="l"/>
                <a:tab pos="9580778" algn="l"/>
              </a:tabLst>
              <a:defRPr/>
            </a:pPr>
            <a:r>
              <a:rPr lang="it-IT" altLang="it-IT" sz="1200" kern="0" dirty="0">
                <a:solidFill>
                  <a:schemeClr val="tx1">
                    <a:lumMod val="95000"/>
                    <a:lumOff val="5000"/>
                  </a:schemeClr>
                </a:solidFill>
                <a:latin typeface="Karla" panose="020B0604020202020204" charset="0"/>
                <a:ea typeface="Karla" panose="020B0604020202020204" charset="0"/>
                <a:cs typeface="Roboto" charset="0"/>
                <a:sym typeface="Arial"/>
              </a:rPr>
              <a:t>Reading room</a:t>
            </a:r>
          </a:p>
        </p:txBody>
      </p:sp>
      <p:sp>
        <p:nvSpPr>
          <p:cNvPr id="6" name="Google Shape;70;p14">
            <a:extLst>
              <a:ext uri="{FF2B5EF4-FFF2-40B4-BE49-F238E27FC236}">
                <a16:creationId xmlns:a16="http://schemas.microsoft.com/office/drawing/2014/main" id="{9A82C5CC-4BF7-4E77-86B9-774F3578A20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61180" y="546277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l"/>
            <a:r>
              <a:rPr lang="it" sz="2400" dirty="0">
                <a:latin typeface="Karla"/>
                <a:ea typeface="Karla"/>
                <a:cs typeface="Karla"/>
                <a:sym typeface="Karla"/>
              </a:rPr>
              <a:t>Federico Zeri Foundation </a:t>
            </a:r>
            <a:r>
              <a:rPr lang="it" sz="1800" dirty="0">
                <a:latin typeface="Karla"/>
                <a:ea typeface="Karla"/>
                <a:cs typeface="Karla"/>
                <a:sym typeface="Karla"/>
              </a:rPr>
              <a:t>(</a:t>
            </a:r>
            <a:r>
              <a:rPr lang="it-IT" sz="1800" dirty="0">
                <a:latin typeface="Karla"/>
                <a:ea typeface="Karla"/>
                <a:cs typeface="Karla"/>
                <a:sym typeface="Karla"/>
                <a:hlinkClick r:id="rId5"/>
              </a:rPr>
              <a:t>www.fondazionezeri.unibo.it</a:t>
            </a:r>
            <a:r>
              <a:rPr lang="it-IT" sz="1800" dirty="0">
                <a:latin typeface="Karla"/>
                <a:ea typeface="Karla"/>
                <a:cs typeface="Karla"/>
                <a:sym typeface="Karla"/>
              </a:rPr>
              <a:t>)</a:t>
            </a:r>
            <a:br>
              <a:rPr lang="it-IT" sz="2400" dirty="0">
                <a:latin typeface="Karla"/>
                <a:ea typeface="Karla"/>
                <a:cs typeface="Karla"/>
                <a:sym typeface="Karla"/>
              </a:rPr>
            </a:br>
            <a:br>
              <a:rPr lang="it-IT" sz="2400" dirty="0">
                <a:latin typeface="Karla"/>
                <a:ea typeface="Karla"/>
                <a:cs typeface="Karla"/>
                <a:sym typeface="Karla"/>
              </a:rPr>
            </a:br>
            <a:endParaRPr sz="2400" dirty="0"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7" name="Text Box 6">
            <a:extLst>
              <a:ext uri="{FF2B5EF4-FFF2-40B4-BE49-F238E27FC236}">
                <a16:creationId xmlns:a16="http://schemas.microsoft.com/office/drawing/2014/main" id="{D46BA31D-7933-4536-959D-2517AF841D0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26778" y="4198829"/>
            <a:ext cx="2578830" cy="285461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wrap="square" lIns="95982" tIns="49910" rIns="95982" bIns="49910"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tabLst>
                <a:tab pos="0" algn="l"/>
                <a:tab pos="477430" algn="l"/>
                <a:tab pos="956555" algn="l"/>
                <a:tab pos="1435678" algn="l"/>
                <a:tab pos="1914801" algn="l"/>
                <a:tab pos="2393924" algn="l"/>
                <a:tab pos="2873048" algn="l"/>
                <a:tab pos="3352170" algn="l"/>
                <a:tab pos="3831294" algn="l"/>
                <a:tab pos="4310418" algn="l"/>
                <a:tab pos="4789542" algn="l"/>
                <a:tab pos="5268665" algn="l"/>
                <a:tab pos="5747789" algn="l"/>
                <a:tab pos="6226912" algn="l"/>
                <a:tab pos="6706036" algn="l"/>
                <a:tab pos="7185159" algn="l"/>
                <a:tab pos="7664281" algn="l"/>
                <a:tab pos="8143407" algn="l"/>
                <a:tab pos="8622531" algn="l"/>
                <a:tab pos="9101654" algn="l"/>
                <a:tab pos="9580778" algn="l"/>
              </a:tabLst>
              <a:defRPr/>
            </a:pPr>
            <a:r>
              <a:rPr lang="it-IT" altLang="it-IT" sz="1200" kern="0" dirty="0">
                <a:solidFill>
                  <a:schemeClr val="tx1">
                    <a:lumMod val="95000"/>
                    <a:lumOff val="5000"/>
                  </a:schemeClr>
                </a:solidFill>
                <a:latin typeface="Karla" panose="020B0604020202020204" charset="0"/>
                <a:ea typeface="Karla" panose="020B0604020202020204" charset="0"/>
                <a:cs typeface="Roboto" charset="0"/>
                <a:sym typeface="Arial"/>
              </a:rPr>
              <a:t>Federico </a:t>
            </a:r>
            <a:r>
              <a:rPr lang="it-IT" altLang="it-IT" sz="1200" kern="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Karla" panose="020B0604020202020204" charset="0"/>
                <a:ea typeface="Karla" panose="020B0604020202020204" charset="0"/>
                <a:cs typeface="Roboto" charset="0"/>
                <a:sym typeface="Arial"/>
              </a:rPr>
              <a:t>Zeri’s</a:t>
            </a:r>
            <a:r>
              <a:rPr lang="it-IT" altLang="it-IT" sz="1200" kern="0" dirty="0">
                <a:solidFill>
                  <a:schemeClr val="tx1">
                    <a:lumMod val="95000"/>
                    <a:lumOff val="5000"/>
                  </a:schemeClr>
                </a:solidFill>
                <a:latin typeface="Karla" panose="020B0604020202020204" charset="0"/>
                <a:ea typeface="Karla" panose="020B0604020202020204" charset="0"/>
                <a:cs typeface="Roboto" charset="0"/>
                <a:sym typeface="Arial"/>
              </a:rPr>
              <a:t> Photo Archive</a:t>
            </a:r>
          </a:p>
        </p:txBody>
      </p:sp>
      <p:pic>
        <p:nvPicPr>
          <p:cNvPr id="10" name="Google Shape;71;p14">
            <a:extLst>
              <a:ext uri="{FF2B5EF4-FFF2-40B4-BE49-F238E27FC236}">
                <a16:creationId xmlns:a16="http://schemas.microsoft.com/office/drawing/2014/main" id="{3C370DFC-5FA3-40C0-92D2-4B0FE02688DD}"/>
              </a:ext>
            </a:extLst>
          </p:cNvPr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5" y="0"/>
            <a:ext cx="1350951" cy="357450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Google Shape;60;p13">
            <a:extLst>
              <a:ext uri="{FF2B5EF4-FFF2-40B4-BE49-F238E27FC236}">
                <a16:creationId xmlns:a16="http://schemas.microsoft.com/office/drawing/2014/main" id="{49DE44E2-C48D-40F6-8961-2AE94C34E7D0}"/>
              </a:ext>
            </a:extLst>
          </p:cNvPr>
          <p:cNvSpPr txBox="1"/>
          <p:nvPr/>
        </p:nvSpPr>
        <p:spPr>
          <a:xfrm>
            <a:off x="7010700" y="124975"/>
            <a:ext cx="2130300" cy="24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it" sz="800" dirty="0">
                <a:solidFill>
                  <a:schemeClr val="bg1"/>
                </a:solidFill>
                <a:latin typeface="Karla"/>
                <a:ea typeface="Karla"/>
                <a:cs typeface="Karla"/>
                <a:sym typeface="Karla"/>
              </a:rPr>
              <a:t>December 9, 2020</a:t>
            </a:r>
            <a:endParaRPr sz="800" dirty="0">
              <a:solidFill>
                <a:schemeClr val="bg1"/>
              </a:solidFill>
              <a:latin typeface="Karla"/>
              <a:ea typeface="Karla"/>
              <a:cs typeface="Karla"/>
              <a:sym typeface="Karla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chemeClr val="bg1"/>
              </a:solidFill>
              <a:latin typeface="Karla"/>
              <a:ea typeface="Karla"/>
              <a:cs typeface="Karla"/>
              <a:sym typeface="Karla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chemeClr val="bg1"/>
              </a:solidFill>
              <a:latin typeface="Karla"/>
              <a:ea typeface="Karla"/>
              <a:cs typeface="Karla"/>
              <a:sym typeface="Karla"/>
            </a:endParaRPr>
          </a:p>
        </p:txBody>
      </p:sp>
    </p:spTree>
    <p:extLst>
      <p:ext uri="{BB962C8B-B14F-4D97-AF65-F5344CB8AC3E}">
        <p14:creationId xmlns:p14="http://schemas.microsoft.com/office/powerpoint/2010/main" val="291430686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60;p13">
            <a:extLst>
              <a:ext uri="{FF2B5EF4-FFF2-40B4-BE49-F238E27FC236}">
                <a16:creationId xmlns:a16="http://schemas.microsoft.com/office/drawing/2014/main" id="{CEA298E1-7EF6-44A0-A33A-6D23FCAC906F}"/>
              </a:ext>
            </a:extLst>
          </p:cNvPr>
          <p:cNvSpPr txBox="1"/>
          <p:nvPr/>
        </p:nvSpPr>
        <p:spPr>
          <a:xfrm>
            <a:off x="7010700" y="124975"/>
            <a:ext cx="2130300" cy="24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it" sz="800" dirty="0">
                <a:solidFill>
                  <a:schemeClr val="bg1"/>
                </a:solidFill>
                <a:latin typeface="Karla"/>
                <a:ea typeface="Karla"/>
                <a:cs typeface="Karla"/>
                <a:sym typeface="Karla"/>
              </a:rPr>
              <a:t>December 9, 2020</a:t>
            </a:r>
            <a:endParaRPr sz="800" dirty="0">
              <a:solidFill>
                <a:schemeClr val="bg1"/>
              </a:solidFill>
              <a:latin typeface="Karla"/>
              <a:ea typeface="Karla"/>
              <a:cs typeface="Karla"/>
              <a:sym typeface="Karla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chemeClr val="bg1"/>
              </a:solidFill>
              <a:latin typeface="Karla"/>
              <a:ea typeface="Karla"/>
              <a:cs typeface="Karla"/>
              <a:sym typeface="Karla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chemeClr val="bg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pic>
        <p:nvPicPr>
          <p:cNvPr id="5" name="Segnaposto contenuto 6">
            <a:extLst>
              <a:ext uri="{FF2B5EF4-FFF2-40B4-BE49-F238E27FC236}">
                <a16:creationId xmlns:a16="http://schemas.microsoft.com/office/drawing/2014/main" id="{5B2C7567-6576-4E81-B301-693026AD72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5291" y="559642"/>
            <a:ext cx="5853417" cy="3921789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Text Box 6">
            <a:extLst>
              <a:ext uri="{FF2B5EF4-FFF2-40B4-BE49-F238E27FC236}">
                <a16:creationId xmlns:a16="http://schemas.microsoft.com/office/drawing/2014/main" id="{4EAB69BD-92E4-49D4-B618-7637F09243D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282584" y="4481431"/>
            <a:ext cx="2578830" cy="285461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wrap="square" lIns="95982" tIns="49910" rIns="95982" bIns="49910">
            <a:spAutoFit/>
          </a:bodyPr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tabLst>
                <a:tab pos="0" algn="l"/>
                <a:tab pos="477430" algn="l"/>
                <a:tab pos="956555" algn="l"/>
                <a:tab pos="1435678" algn="l"/>
                <a:tab pos="1914801" algn="l"/>
                <a:tab pos="2393924" algn="l"/>
                <a:tab pos="2873048" algn="l"/>
                <a:tab pos="3352170" algn="l"/>
                <a:tab pos="3831294" algn="l"/>
                <a:tab pos="4310418" algn="l"/>
                <a:tab pos="4789542" algn="l"/>
                <a:tab pos="5268665" algn="l"/>
                <a:tab pos="5747789" algn="l"/>
                <a:tab pos="6226912" algn="l"/>
                <a:tab pos="6706036" algn="l"/>
                <a:tab pos="7185159" algn="l"/>
                <a:tab pos="7664281" algn="l"/>
                <a:tab pos="8143407" algn="l"/>
                <a:tab pos="8622531" algn="l"/>
                <a:tab pos="9101654" algn="l"/>
                <a:tab pos="9580778" algn="l"/>
              </a:tabLst>
              <a:defRPr/>
            </a:pPr>
            <a:r>
              <a:rPr lang="it-IT" altLang="it-IT" sz="1200" kern="0" dirty="0">
                <a:solidFill>
                  <a:schemeClr val="tx1">
                    <a:lumMod val="95000"/>
                    <a:lumOff val="5000"/>
                  </a:schemeClr>
                </a:solidFill>
                <a:latin typeface="Karla" panose="020B0604020202020204" charset="0"/>
                <a:ea typeface="Karla" panose="020B0604020202020204" charset="0"/>
                <a:cs typeface="Roboto" charset="0"/>
                <a:sym typeface="Arial"/>
              </a:rPr>
              <a:t>Federico Zeri (1921-1998)</a:t>
            </a:r>
          </a:p>
        </p:txBody>
      </p:sp>
      <p:pic>
        <p:nvPicPr>
          <p:cNvPr id="7" name="Google Shape;71;p14">
            <a:extLst>
              <a:ext uri="{FF2B5EF4-FFF2-40B4-BE49-F238E27FC236}">
                <a16:creationId xmlns:a16="http://schemas.microsoft.com/office/drawing/2014/main" id="{18DFBE38-3083-4482-9872-2963F028CE05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" y="0"/>
            <a:ext cx="1350951" cy="35745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92421269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solidFill>
                  <a:srgbClr val="333333"/>
                </a:solidFill>
              </a:rPr>
              <a:t>Background</a:t>
            </a:r>
            <a:endParaRPr>
              <a:solidFill>
                <a:srgbClr val="333333"/>
              </a:solidFill>
            </a:endParaRPr>
          </a:p>
        </p:txBody>
      </p:sp>
      <p:sp>
        <p:nvSpPr>
          <p:cNvPr id="67" name="Google Shape;67;p1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78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solidFill>
                  <a:srgbClr val="333333"/>
                </a:solidFill>
              </a:rPr>
              <a:t>Art historians' personal archives include a variety of sources (papers, expertises, correspondances, photographs etc.) documenting creators' work, their opinions, their favourite primary sources, and their scientific methodologies.</a:t>
            </a:r>
            <a:endParaRPr>
              <a:solidFill>
                <a:srgbClr val="333333"/>
              </a:solidFill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it">
                <a:solidFill>
                  <a:srgbClr val="333333"/>
                </a:solidFill>
              </a:rPr>
              <a:t>All this information, if available, shared and consistently integrated, could help to trace the trajectories of our discipline through the lenses of historiographical research. </a:t>
            </a:r>
            <a:endParaRPr>
              <a:solidFill>
                <a:srgbClr val="333333"/>
              </a:solidFill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it">
                <a:solidFill>
                  <a:srgbClr val="333333"/>
                </a:solidFill>
              </a:rPr>
              <a:t>Currently, such a vaste heritage is mainly preserved by cultural institutions, that are not always able to </a:t>
            </a:r>
            <a:r>
              <a:rPr lang="it" b="1">
                <a:solidFill>
                  <a:srgbClr val="333333"/>
                </a:solidFill>
              </a:rPr>
              <a:t>reveal the potential of their collections</a:t>
            </a:r>
            <a:r>
              <a:rPr lang="it">
                <a:solidFill>
                  <a:srgbClr val="333333"/>
                </a:solidFill>
              </a:rPr>
              <a:t> and engage a wide public. Moreover, an </a:t>
            </a:r>
            <a:r>
              <a:rPr lang="it" b="1">
                <a:solidFill>
                  <a:srgbClr val="333333"/>
                </a:solidFill>
              </a:rPr>
              <a:t>overview of the extent and the scope</a:t>
            </a:r>
            <a:r>
              <a:rPr lang="it">
                <a:solidFill>
                  <a:srgbClr val="333333"/>
                </a:solidFill>
              </a:rPr>
              <a:t> of such collections is not available yet.</a:t>
            </a:r>
            <a:endParaRPr>
              <a:solidFill>
                <a:srgbClr val="333333"/>
              </a:solidFill>
            </a:endParaRPr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/>
          </a:p>
        </p:txBody>
      </p:sp>
      <p:sp>
        <p:nvSpPr>
          <p:cNvPr id="68" name="Google Shape;68;p14"/>
          <p:cNvSpPr txBox="1"/>
          <p:nvPr/>
        </p:nvSpPr>
        <p:spPr>
          <a:xfrm>
            <a:off x="25" y="445025"/>
            <a:ext cx="9144000" cy="43458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" name="Google Shape;69;p14"/>
          <p:cNvSpPr txBox="1">
            <a:spLocks noGrp="1"/>
          </p:cNvSpPr>
          <p:nvPr>
            <p:ph type="body" idx="1"/>
          </p:nvPr>
        </p:nvSpPr>
        <p:spPr>
          <a:xfrm>
            <a:off x="311699" y="1157395"/>
            <a:ext cx="8733977" cy="378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rPr>
              <a:t>Art History as a rather </a:t>
            </a:r>
            <a:r>
              <a:rPr lang="en-US" sz="1600" b="1" dirty="0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rPr>
              <a:t>young academic discipline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rPr>
              <a:t>	</a:t>
            </a:r>
            <a:r>
              <a:rPr lang="en-US" sz="1400" dirty="0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rPr>
              <a:t>&gt; first university teaching of Art History created in Italy only in 1896</a:t>
            </a:r>
            <a:endParaRPr lang="en-US" sz="1600" dirty="0">
              <a:solidFill>
                <a:schemeClr val="dk1"/>
              </a:solidFill>
              <a:latin typeface="Karla"/>
              <a:ea typeface="Karla"/>
              <a:cs typeface="Karla"/>
              <a:sym typeface="Karl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1100" dirty="0">
              <a:solidFill>
                <a:schemeClr val="dk1"/>
              </a:solidFill>
              <a:latin typeface="Karla"/>
              <a:ea typeface="Karla"/>
              <a:cs typeface="Karla"/>
              <a:sym typeface="Karl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1600" dirty="0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rPr>
              <a:t>Art historians' personal archives </a:t>
            </a:r>
            <a:r>
              <a:rPr lang="en-US" sz="1600" dirty="0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rPr>
              <a:t>are often </a:t>
            </a:r>
            <a:r>
              <a:rPr lang="en-US" sz="1600" b="1" dirty="0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rPr>
              <a:t>mixed collections </a:t>
            </a:r>
            <a:r>
              <a:rPr lang="en-US" sz="1600" dirty="0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rPr>
              <a:t>that may include paper documents, photographs, books and other publishing products 	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rPr>
              <a:t>	</a:t>
            </a:r>
            <a:r>
              <a:rPr lang="en-US" sz="1400" dirty="0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rPr>
              <a:t>&gt; archival fonds catalogued in different systems and according to different standards (ISBD, 	ISAD, ICCD…)</a:t>
            </a:r>
          </a:p>
          <a:p>
            <a:pPr marL="0" lvl="0" indent="0">
              <a:buNone/>
            </a:pPr>
            <a:endParaRPr lang="en-US" sz="1100" dirty="0">
              <a:solidFill>
                <a:schemeClr val="dk1"/>
              </a:solidFill>
              <a:latin typeface="Karla"/>
              <a:ea typeface="Karla"/>
              <a:sym typeface="Karl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rPr>
              <a:t>These collections are often </a:t>
            </a:r>
            <a:r>
              <a:rPr lang="en-US" sz="1600" b="1" dirty="0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rPr>
              <a:t>difficult to trace </a:t>
            </a:r>
            <a:r>
              <a:rPr lang="en-US" sz="1600" dirty="0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rPr>
              <a:t>and have never been internationally surveyed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1100" dirty="0">
              <a:solidFill>
                <a:schemeClr val="dk1"/>
              </a:solidFill>
              <a:latin typeface="Karla"/>
              <a:ea typeface="Karla"/>
              <a:cs typeface="Karla"/>
              <a:sym typeface="Karla"/>
            </a:endParaRPr>
          </a:p>
          <a:p>
            <a:pPr marL="0" lvl="0" indent="0">
              <a:buNone/>
            </a:pPr>
            <a:r>
              <a:rPr lang="en-US" sz="1600" dirty="0">
                <a:solidFill>
                  <a:schemeClr val="dk1"/>
                </a:solidFill>
                <a:latin typeface="Karla"/>
                <a:ea typeface="Karla"/>
                <a:sym typeface="Karla"/>
              </a:rPr>
              <a:t>Collections as </a:t>
            </a:r>
            <a:r>
              <a:rPr lang="en-US" sz="1600" b="1" dirty="0">
                <a:solidFill>
                  <a:schemeClr val="dk1"/>
                </a:solidFill>
                <a:latin typeface="Karla"/>
                <a:ea typeface="Karla"/>
                <a:sym typeface="Karla"/>
              </a:rPr>
              <a:t>resources</a:t>
            </a:r>
            <a:r>
              <a:rPr lang="en-US" sz="1600" dirty="0">
                <a:solidFill>
                  <a:schemeClr val="dk1"/>
                </a:solidFill>
                <a:latin typeface="Karla"/>
                <a:ea typeface="Karla"/>
                <a:sym typeface="Karla"/>
              </a:rPr>
              <a:t> to study specific art-historical topics dealt with by their creators, the scholars’ work and methodology, but also (as a whole) the evolution of art history </a:t>
            </a:r>
          </a:p>
          <a:p>
            <a:pPr marL="0" lvl="0" indent="0">
              <a:buNone/>
            </a:pPr>
            <a:r>
              <a:rPr lang="en-US" sz="1200" dirty="0">
                <a:solidFill>
                  <a:schemeClr val="dk1"/>
                </a:solidFill>
                <a:latin typeface="Karla"/>
                <a:ea typeface="Karla"/>
                <a:sym typeface="Karla"/>
              </a:rPr>
              <a:t>	</a:t>
            </a:r>
            <a:r>
              <a:rPr lang="en-US" sz="1400" dirty="0">
                <a:solidFill>
                  <a:schemeClr val="dk1"/>
                </a:solidFill>
                <a:latin typeface="Karla"/>
                <a:ea typeface="Karla"/>
                <a:sym typeface="Karla"/>
              </a:rPr>
              <a:t>&gt; history of art history, history of </a:t>
            </a:r>
            <a:r>
              <a:rPr lang="en-US" sz="1400" dirty="0" err="1">
                <a:solidFill>
                  <a:schemeClr val="dk1"/>
                </a:solidFill>
                <a:latin typeface="Karla"/>
                <a:ea typeface="Karla"/>
                <a:sym typeface="Karla"/>
              </a:rPr>
              <a:t>connoiseurship</a:t>
            </a:r>
            <a:r>
              <a:rPr lang="en-US" sz="1400" dirty="0">
                <a:solidFill>
                  <a:schemeClr val="dk1"/>
                </a:solidFill>
                <a:latin typeface="Karla"/>
                <a:ea typeface="Karla"/>
                <a:sym typeface="Karla"/>
              </a:rPr>
              <a:t>, history of art criticism etc. </a:t>
            </a:r>
          </a:p>
          <a:p>
            <a:pPr marL="0" lvl="0" indent="0">
              <a:buNone/>
            </a:pPr>
            <a:endParaRPr lang="en-US" sz="14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1600" dirty="0">
              <a:solidFill>
                <a:schemeClr val="dk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70" name="Google Shape;70;p14"/>
          <p:cNvSpPr txBox="1">
            <a:spLocks noGrp="1"/>
          </p:cNvSpPr>
          <p:nvPr>
            <p:ph type="title"/>
          </p:nvPr>
        </p:nvSpPr>
        <p:spPr>
          <a:xfrm>
            <a:off x="311700" y="5212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dirty="0">
                <a:latin typeface="Karla"/>
                <a:ea typeface="Karla"/>
                <a:cs typeface="Karla"/>
                <a:sym typeface="Karla"/>
              </a:rPr>
              <a:t>Background</a:t>
            </a:r>
            <a:endParaRPr dirty="0">
              <a:latin typeface="Karla"/>
              <a:ea typeface="Karla"/>
              <a:cs typeface="Karla"/>
              <a:sym typeface="Karla"/>
            </a:endParaRPr>
          </a:p>
        </p:txBody>
      </p:sp>
      <p:pic>
        <p:nvPicPr>
          <p:cNvPr id="71" name="Google Shape;71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" y="0"/>
            <a:ext cx="1350951" cy="357450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Google Shape;60;p13">
            <a:extLst>
              <a:ext uri="{FF2B5EF4-FFF2-40B4-BE49-F238E27FC236}">
                <a16:creationId xmlns:a16="http://schemas.microsoft.com/office/drawing/2014/main" id="{D94EA361-F8FD-4A1E-9F8F-C41285BB88BF}"/>
              </a:ext>
            </a:extLst>
          </p:cNvPr>
          <p:cNvSpPr txBox="1"/>
          <p:nvPr/>
        </p:nvSpPr>
        <p:spPr>
          <a:xfrm>
            <a:off x="7010700" y="124975"/>
            <a:ext cx="2130300" cy="24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it" sz="800" dirty="0">
                <a:solidFill>
                  <a:schemeClr val="bg1"/>
                </a:solidFill>
                <a:latin typeface="Karla"/>
                <a:ea typeface="Karla"/>
                <a:cs typeface="Karla"/>
                <a:sym typeface="Karla"/>
              </a:rPr>
              <a:t>December 9, 2020</a:t>
            </a:r>
            <a:endParaRPr sz="800" dirty="0">
              <a:solidFill>
                <a:schemeClr val="bg1"/>
              </a:solidFill>
              <a:latin typeface="Karla"/>
              <a:ea typeface="Karla"/>
              <a:cs typeface="Karla"/>
              <a:sym typeface="Karla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chemeClr val="bg1"/>
              </a:solidFill>
              <a:latin typeface="Karla"/>
              <a:ea typeface="Karla"/>
              <a:cs typeface="Karla"/>
              <a:sym typeface="Karla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chemeClr val="bg1"/>
              </a:solidFill>
              <a:latin typeface="Karla"/>
              <a:ea typeface="Karla"/>
              <a:cs typeface="Karla"/>
              <a:sym typeface="Karla"/>
            </a:endParaRPr>
          </a:p>
        </p:txBody>
      </p:sp>
    </p:spTree>
    <p:extLst>
      <p:ext uri="{BB962C8B-B14F-4D97-AF65-F5344CB8AC3E}">
        <p14:creationId xmlns:p14="http://schemas.microsoft.com/office/powerpoint/2010/main" val="281976085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solidFill>
                  <a:srgbClr val="333333"/>
                </a:solidFill>
              </a:rPr>
              <a:t>Background</a:t>
            </a:r>
            <a:endParaRPr>
              <a:solidFill>
                <a:srgbClr val="333333"/>
              </a:solidFill>
            </a:endParaRPr>
          </a:p>
        </p:txBody>
      </p:sp>
      <p:sp>
        <p:nvSpPr>
          <p:cNvPr id="67" name="Google Shape;67;p1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78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solidFill>
                  <a:srgbClr val="333333"/>
                </a:solidFill>
              </a:rPr>
              <a:t>Art historians' personal archives include a variety of sources (papers, expertises, correspondances, photographs etc.) documenting creators' work, their opinions, their favourite primary sources, and their scientific methodologies.</a:t>
            </a:r>
            <a:endParaRPr>
              <a:solidFill>
                <a:srgbClr val="333333"/>
              </a:solidFill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it">
                <a:solidFill>
                  <a:srgbClr val="333333"/>
                </a:solidFill>
              </a:rPr>
              <a:t>All this information, if available, shared and consistently integrated, could help to trace the trajectories of our discipline through the lenses of historiographical research. </a:t>
            </a:r>
            <a:endParaRPr>
              <a:solidFill>
                <a:srgbClr val="333333"/>
              </a:solidFill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it">
                <a:solidFill>
                  <a:srgbClr val="333333"/>
                </a:solidFill>
              </a:rPr>
              <a:t>Currently, such a vaste heritage is mainly preserved by cultural institutions, that are not always able to </a:t>
            </a:r>
            <a:r>
              <a:rPr lang="it" b="1">
                <a:solidFill>
                  <a:srgbClr val="333333"/>
                </a:solidFill>
              </a:rPr>
              <a:t>reveal the potential of their collections</a:t>
            </a:r>
            <a:r>
              <a:rPr lang="it">
                <a:solidFill>
                  <a:srgbClr val="333333"/>
                </a:solidFill>
              </a:rPr>
              <a:t> and engage a wide public. Moreover, an </a:t>
            </a:r>
            <a:r>
              <a:rPr lang="it" b="1">
                <a:solidFill>
                  <a:srgbClr val="333333"/>
                </a:solidFill>
              </a:rPr>
              <a:t>overview of the extent and the scope</a:t>
            </a:r>
            <a:r>
              <a:rPr lang="it">
                <a:solidFill>
                  <a:srgbClr val="333333"/>
                </a:solidFill>
              </a:rPr>
              <a:t> of such collections is not available yet.</a:t>
            </a:r>
            <a:endParaRPr>
              <a:solidFill>
                <a:srgbClr val="333333"/>
              </a:solidFill>
            </a:endParaRPr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/>
          </a:p>
        </p:txBody>
      </p:sp>
      <p:sp>
        <p:nvSpPr>
          <p:cNvPr id="68" name="Google Shape;68;p14"/>
          <p:cNvSpPr txBox="1"/>
          <p:nvPr/>
        </p:nvSpPr>
        <p:spPr>
          <a:xfrm>
            <a:off x="25" y="445025"/>
            <a:ext cx="9144000" cy="43458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71" name="Google Shape;71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" y="0"/>
            <a:ext cx="1350951" cy="357450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Google Shape;60;p13">
            <a:extLst>
              <a:ext uri="{FF2B5EF4-FFF2-40B4-BE49-F238E27FC236}">
                <a16:creationId xmlns:a16="http://schemas.microsoft.com/office/drawing/2014/main" id="{D94EA361-F8FD-4A1E-9F8F-C41285BB88BF}"/>
              </a:ext>
            </a:extLst>
          </p:cNvPr>
          <p:cNvSpPr txBox="1"/>
          <p:nvPr/>
        </p:nvSpPr>
        <p:spPr>
          <a:xfrm>
            <a:off x="7010700" y="124975"/>
            <a:ext cx="2130300" cy="24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it" sz="800" dirty="0">
                <a:solidFill>
                  <a:schemeClr val="bg1"/>
                </a:solidFill>
                <a:latin typeface="Karla"/>
                <a:ea typeface="Karla"/>
                <a:cs typeface="Karla"/>
                <a:sym typeface="Karla"/>
              </a:rPr>
              <a:t>December 9, 2020</a:t>
            </a:r>
            <a:endParaRPr sz="800" dirty="0">
              <a:solidFill>
                <a:schemeClr val="bg1"/>
              </a:solidFill>
              <a:latin typeface="Karla"/>
              <a:ea typeface="Karla"/>
              <a:cs typeface="Karla"/>
              <a:sym typeface="Karla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chemeClr val="bg1"/>
              </a:solidFill>
              <a:latin typeface="Karla"/>
              <a:ea typeface="Karla"/>
              <a:cs typeface="Karla"/>
              <a:sym typeface="Karla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chemeClr val="bg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pic>
        <p:nvPicPr>
          <p:cNvPr id="11" name="Immagine 5">
            <a:extLst>
              <a:ext uri="{FF2B5EF4-FFF2-40B4-BE49-F238E27FC236}">
                <a16:creationId xmlns:a16="http://schemas.microsoft.com/office/drawing/2014/main" id="{115AF335-E4AB-46F5-B675-A914A7FAA704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709"/>
          <a:stretch/>
        </p:blipFill>
        <p:spPr bwMode="auto">
          <a:xfrm>
            <a:off x="103941" y="958613"/>
            <a:ext cx="3204494" cy="234006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" name="Text Box 6">
            <a:extLst>
              <a:ext uri="{FF2B5EF4-FFF2-40B4-BE49-F238E27FC236}">
                <a16:creationId xmlns:a16="http://schemas.microsoft.com/office/drawing/2014/main" id="{80CDEB65-BF79-4460-A5F0-F939F3C513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1561" y="3327529"/>
            <a:ext cx="2578830" cy="285461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wrap="square" lIns="95982" tIns="49910" rIns="95982" bIns="49910"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tabLst>
                <a:tab pos="0" algn="l"/>
                <a:tab pos="477430" algn="l"/>
                <a:tab pos="956555" algn="l"/>
                <a:tab pos="1435678" algn="l"/>
                <a:tab pos="1914801" algn="l"/>
                <a:tab pos="2393924" algn="l"/>
                <a:tab pos="2873048" algn="l"/>
                <a:tab pos="3352170" algn="l"/>
                <a:tab pos="3831294" algn="l"/>
                <a:tab pos="4310418" algn="l"/>
                <a:tab pos="4789542" algn="l"/>
                <a:tab pos="5268665" algn="l"/>
                <a:tab pos="5747789" algn="l"/>
                <a:tab pos="6226912" algn="l"/>
                <a:tab pos="6706036" algn="l"/>
                <a:tab pos="7185159" algn="l"/>
                <a:tab pos="7664281" algn="l"/>
                <a:tab pos="8143407" algn="l"/>
                <a:tab pos="8622531" algn="l"/>
                <a:tab pos="9101654" algn="l"/>
                <a:tab pos="9580778" algn="l"/>
              </a:tabLst>
              <a:defRPr/>
            </a:pPr>
            <a:r>
              <a:rPr lang="it-IT" altLang="it-IT" sz="1200" kern="0" dirty="0">
                <a:solidFill>
                  <a:schemeClr val="tx1">
                    <a:lumMod val="95000"/>
                    <a:lumOff val="5000"/>
                  </a:schemeClr>
                </a:solidFill>
                <a:latin typeface="Karla" panose="020B0604020202020204" charset="0"/>
                <a:ea typeface="Karla" panose="020B0604020202020204" charset="0"/>
                <a:cs typeface="Roboto" charset="0"/>
                <a:sym typeface="Arial"/>
              </a:rPr>
              <a:t>Adolfo Venturi (1856-1941)</a:t>
            </a:r>
          </a:p>
        </p:txBody>
      </p:sp>
      <p:pic>
        <p:nvPicPr>
          <p:cNvPr id="13" name="Picture 2">
            <a:extLst>
              <a:ext uri="{FF2B5EF4-FFF2-40B4-BE49-F238E27FC236}">
                <a16:creationId xmlns:a16="http://schemas.microsoft.com/office/drawing/2014/main" id="{D1E66BBD-9EDF-4DF0-9DA6-F77FD32E2CC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837" t="2017" r="-660" b="2124"/>
          <a:stretch/>
        </p:blipFill>
        <p:spPr bwMode="auto">
          <a:xfrm>
            <a:off x="3412351" y="958613"/>
            <a:ext cx="2866783" cy="234006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</p:pic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391A4165-A0CE-4FE3-B594-55CA3F0BDD6A}"/>
              </a:ext>
            </a:extLst>
          </p:cNvPr>
          <p:cNvSpPr txBox="1"/>
          <p:nvPr/>
        </p:nvSpPr>
        <p:spPr>
          <a:xfrm>
            <a:off x="3412351" y="3274853"/>
            <a:ext cx="2423216" cy="523212"/>
          </a:xfrm>
          <a:prstGeom prst="rect">
            <a:avLst/>
          </a:prstGeom>
          <a:noFill/>
        </p:spPr>
        <p:txBody>
          <a:bodyPr wrap="square" lIns="91428" tIns="45716" rIns="91428" bIns="45716"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it" sz="1600" kern="0" dirty="0">
                <a:solidFill>
                  <a:srgbClr val="434343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it" sz="1200" kern="0" dirty="0">
                <a:solidFill>
                  <a:schemeClr val="tx1">
                    <a:lumMod val="95000"/>
                    <a:lumOff val="5000"/>
                  </a:schemeClr>
                </a:solidFill>
                <a:latin typeface="Karla" panose="020B0604020202020204" charset="0"/>
                <a:ea typeface="Karla" panose="020B0604020202020204" charset="0"/>
                <a:cs typeface="Roboto"/>
                <a:sym typeface="Roboto"/>
              </a:rPr>
              <a:t>Bernard Berenson (1865-1959)	 </a:t>
            </a:r>
            <a:endParaRPr lang="it-IT" sz="1200" kern="0" dirty="0">
              <a:solidFill>
                <a:schemeClr val="tx1">
                  <a:lumMod val="95000"/>
                  <a:lumOff val="5000"/>
                </a:schemeClr>
              </a:solidFill>
              <a:latin typeface="Karla" panose="020B0604020202020204" charset="0"/>
              <a:ea typeface="Karla" panose="020B0604020202020204" charset="0"/>
              <a:sym typeface="Arial"/>
            </a:endParaRPr>
          </a:p>
        </p:txBody>
      </p:sp>
      <p:sp>
        <p:nvSpPr>
          <p:cNvPr id="16" name="Shape 108">
            <a:extLst>
              <a:ext uri="{FF2B5EF4-FFF2-40B4-BE49-F238E27FC236}">
                <a16:creationId xmlns:a16="http://schemas.microsoft.com/office/drawing/2014/main" id="{3245C337-C13F-4820-8678-F7C5FE40F343}"/>
              </a:ext>
            </a:extLst>
          </p:cNvPr>
          <p:cNvSpPr txBox="1">
            <a:spLocks/>
          </p:cNvSpPr>
          <p:nvPr/>
        </p:nvSpPr>
        <p:spPr>
          <a:xfrm>
            <a:off x="6160244" y="4100051"/>
            <a:ext cx="4135437" cy="425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114300" indent="0">
              <a:buClr>
                <a:schemeClr val="dk1"/>
              </a:buClr>
              <a:buSzPct val="78571"/>
              <a:buNone/>
              <a:defRPr/>
            </a:pPr>
            <a:r>
              <a:rPr lang="it-IT" sz="1200" dirty="0">
                <a:solidFill>
                  <a:schemeClr val="tx1">
                    <a:lumMod val="95000"/>
                    <a:lumOff val="5000"/>
                  </a:schemeClr>
                </a:solidFill>
                <a:latin typeface="Karla" panose="020B0604020202020204" charset="0"/>
                <a:ea typeface="Karla" panose="020B0604020202020204" charset="0"/>
                <a:cs typeface="Roboto"/>
                <a:sym typeface="Roboto"/>
              </a:rPr>
              <a:t>Roberto Longhi (1890-1970)  	</a:t>
            </a:r>
          </a:p>
          <a:p>
            <a:pPr>
              <a:spcAft>
                <a:spcPts val="1900"/>
              </a:spcAft>
              <a:buSzPct val="100000"/>
              <a:defRPr/>
            </a:pPr>
            <a:endParaRPr lang="it-IT" sz="2100" dirty="0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7" name="Picture 1">
            <a:extLst>
              <a:ext uri="{FF2B5EF4-FFF2-40B4-BE49-F238E27FC236}">
                <a16:creationId xmlns:a16="http://schemas.microsoft.com/office/drawing/2014/main" id="{63192D3B-D239-4720-B668-D9F8D799D5C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73867" y="958612"/>
            <a:ext cx="2679375" cy="314143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40012816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6"/>
          <p:cNvSpPr txBox="1">
            <a:spLocks noGrp="1"/>
          </p:cNvSpPr>
          <p:nvPr>
            <p:ph type="title"/>
          </p:nvPr>
        </p:nvSpPr>
        <p:spPr>
          <a:xfrm>
            <a:off x="311700" y="5212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dirty="0">
                <a:latin typeface="Karla"/>
                <a:ea typeface="Karla"/>
                <a:cs typeface="Karla"/>
                <a:sym typeface="Karla"/>
              </a:rPr>
              <a:t>Scope of</a:t>
            </a:r>
            <a:r>
              <a:rPr lang="it" dirty="0">
                <a:solidFill>
                  <a:srgbClr val="333333"/>
                </a:solidFill>
                <a:latin typeface="Karla"/>
                <a:ea typeface="Karla"/>
                <a:cs typeface="Karla"/>
                <a:sym typeface="Karla"/>
              </a:rPr>
              <a:t> </a:t>
            </a:r>
            <a:r>
              <a:rPr lang="it" b="1" dirty="0">
                <a:solidFill>
                  <a:srgbClr val="23DAA2"/>
                </a:solidFill>
                <a:latin typeface="Karla"/>
                <a:ea typeface="Karla"/>
                <a:cs typeface="Karla"/>
                <a:sym typeface="Karla"/>
              </a:rPr>
              <a:t>ARTchives</a:t>
            </a:r>
            <a:endParaRPr b="1" dirty="0">
              <a:solidFill>
                <a:srgbClr val="23DAA2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86" name="Google Shape;86;p16"/>
          <p:cNvSpPr txBox="1">
            <a:spLocks noGrp="1"/>
          </p:cNvSpPr>
          <p:nvPr>
            <p:ph type="body" idx="1"/>
          </p:nvPr>
        </p:nvSpPr>
        <p:spPr>
          <a:xfrm>
            <a:off x="311700" y="1263091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30200" algn="l" rtl="0">
              <a:spcAft>
                <a:spcPts val="0"/>
              </a:spcAft>
              <a:buClr>
                <a:schemeClr val="dk1"/>
              </a:buClr>
              <a:buSzPts val="1600"/>
              <a:buChar char="-"/>
            </a:pPr>
            <a:r>
              <a:rPr lang="it" sz="1600" b="1" dirty="0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rPr>
              <a:t>Survey</a:t>
            </a:r>
            <a:r>
              <a:rPr lang="it" sz="1600" dirty="0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rPr>
              <a:t> of existing art historians’ archival collections </a:t>
            </a:r>
          </a:p>
          <a:p>
            <a:pPr marL="127000" lvl="0" indent="0" algn="l" rtl="0">
              <a:spcAft>
                <a:spcPts val="0"/>
              </a:spcAft>
              <a:buClr>
                <a:schemeClr val="dk1"/>
              </a:buClr>
              <a:buSzPts val="1600"/>
              <a:buNone/>
            </a:pPr>
            <a:endParaRPr sz="1600" dirty="0">
              <a:solidFill>
                <a:schemeClr val="dk1"/>
              </a:solidFill>
              <a:latin typeface="Karla"/>
              <a:ea typeface="Karla"/>
              <a:cs typeface="Karla"/>
              <a:sym typeface="Karla"/>
            </a:endParaRPr>
          </a:p>
          <a:p>
            <a:pPr marL="914400" lvl="0" indent="0" algn="l" rtl="0">
              <a:spcAft>
                <a:spcPts val="0"/>
              </a:spcAft>
              <a:buNone/>
            </a:pPr>
            <a:r>
              <a:rPr lang="it" sz="1600" dirty="0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rPr>
              <a:t>&gt; around 90 collections have been immeditely identified, currently held by private or public institutions</a:t>
            </a:r>
          </a:p>
          <a:p>
            <a:pPr marL="914400" lvl="0" indent="0" algn="l" rtl="0">
              <a:spcAft>
                <a:spcPts val="0"/>
              </a:spcAft>
              <a:buNone/>
            </a:pPr>
            <a:r>
              <a:rPr lang="it" sz="1600" dirty="0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rPr>
              <a:t>  </a:t>
            </a:r>
          </a:p>
          <a:p>
            <a:pPr marL="457200" lvl="0" indent="-330200" algn="l" rtl="0">
              <a:spcAft>
                <a:spcPts val="0"/>
              </a:spcAft>
              <a:buClr>
                <a:schemeClr val="dk1"/>
              </a:buClr>
              <a:buSzPts val="1600"/>
              <a:buChar char="-"/>
            </a:pPr>
            <a:r>
              <a:rPr lang="it" sz="1600" dirty="0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rPr>
              <a:t>Focus on </a:t>
            </a:r>
            <a:r>
              <a:rPr lang="it" sz="1600" b="1" dirty="0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rPr>
              <a:t>personal fonds </a:t>
            </a:r>
            <a:r>
              <a:rPr lang="it" sz="1600" dirty="0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rPr>
              <a:t>(initially) </a:t>
            </a:r>
          </a:p>
          <a:p>
            <a:pPr marL="127000" lvl="0" indent="0" algn="l" rtl="0">
              <a:spcAft>
                <a:spcPts val="0"/>
              </a:spcAft>
              <a:buClr>
                <a:schemeClr val="dk1"/>
              </a:buClr>
              <a:buSzPts val="1600"/>
              <a:buNone/>
            </a:pPr>
            <a:endParaRPr sz="1600" dirty="0">
              <a:solidFill>
                <a:schemeClr val="dk1"/>
              </a:solidFill>
              <a:latin typeface="Karla"/>
              <a:ea typeface="Karla"/>
              <a:cs typeface="Karla"/>
              <a:sym typeface="Karla"/>
            </a:endParaRPr>
          </a:p>
          <a:p>
            <a:pPr marL="457200" lvl="0" indent="-330200" algn="l" rtl="0">
              <a:spcAft>
                <a:spcPts val="0"/>
              </a:spcAft>
              <a:buClr>
                <a:schemeClr val="dk1"/>
              </a:buClr>
              <a:buSzPts val="1600"/>
              <a:buChar char="-"/>
            </a:pPr>
            <a:r>
              <a:rPr lang="it" sz="1600" b="1" dirty="0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rPr>
              <a:t>Cataloguing</a:t>
            </a:r>
            <a:r>
              <a:rPr lang="it" sz="1600" dirty="0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rPr>
              <a:t> of art historians’ archives</a:t>
            </a:r>
          </a:p>
          <a:p>
            <a:pPr marL="127000" lvl="0" indent="0" algn="l" rtl="0">
              <a:spcAft>
                <a:spcPts val="0"/>
              </a:spcAft>
              <a:buClr>
                <a:schemeClr val="dk1"/>
              </a:buClr>
              <a:buSzPts val="1600"/>
              <a:buNone/>
            </a:pPr>
            <a:endParaRPr sz="1600" dirty="0">
              <a:solidFill>
                <a:schemeClr val="dk1"/>
              </a:solidFill>
              <a:latin typeface="Karla"/>
              <a:ea typeface="Karla"/>
              <a:cs typeface="Karla"/>
              <a:sym typeface="Karla"/>
            </a:endParaRPr>
          </a:p>
          <a:p>
            <a:pPr marL="457200" lvl="0" indent="-330200" algn="l" rtl="0">
              <a:spcAft>
                <a:spcPts val="0"/>
              </a:spcAft>
              <a:buClr>
                <a:schemeClr val="dk1"/>
              </a:buClr>
              <a:buSzPts val="1600"/>
              <a:buChar char="-"/>
            </a:pPr>
            <a:r>
              <a:rPr lang="it" sz="1600" dirty="0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rPr>
              <a:t>Formalize</a:t>
            </a:r>
            <a:r>
              <a:rPr lang="it" sz="1600" b="1" dirty="0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rPr>
              <a:t> </a:t>
            </a:r>
            <a:r>
              <a:rPr lang="it" sz="1600" b="1" u="heavy" dirty="0">
                <a:solidFill>
                  <a:schemeClr val="dk1"/>
                </a:solidFill>
                <a:uFill>
                  <a:solidFill>
                    <a:srgbClr val="23DAA2"/>
                  </a:solidFill>
                </a:uFill>
                <a:latin typeface="Karla"/>
                <a:ea typeface="Karla"/>
                <a:cs typeface="Karla"/>
                <a:sym typeface="Karla"/>
              </a:rPr>
              <a:t>research paths</a:t>
            </a:r>
            <a:r>
              <a:rPr lang="it" sz="1600" u="heavy" dirty="0">
                <a:solidFill>
                  <a:schemeClr val="dk1"/>
                </a:solidFill>
                <a:uFill>
                  <a:solidFill>
                    <a:srgbClr val="23DAA2"/>
                  </a:solidFill>
                </a:uFill>
                <a:latin typeface="Karla"/>
                <a:ea typeface="Karla"/>
                <a:cs typeface="Karla"/>
                <a:sym typeface="Karla"/>
              </a:rPr>
              <a:t> </a:t>
            </a:r>
            <a:r>
              <a:rPr lang="it" sz="1600" dirty="0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rPr>
              <a:t>among the archives’ contents </a:t>
            </a:r>
            <a:endParaRPr sz="1600" dirty="0">
              <a:solidFill>
                <a:schemeClr val="dk1"/>
              </a:solidFill>
              <a:latin typeface="Karla"/>
              <a:ea typeface="Karla"/>
              <a:cs typeface="Karla"/>
              <a:sym typeface="Karla"/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 dirty="0">
              <a:solidFill>
                <a:srgbClr val="333333"/>
              </a:solidFill>
            </a:endParaRPr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 dirty="0">
              <a:solidFill>
                <a:srgbClr val="000000"/>
              </a:solidFill>
            </a:endParaRPr>
          </a:p>
        </p:txBody>
      </p:sp>
      <p:pic>
        <p:nvPicPr>
          <p:cNvPr id="87" name="Google Shape;87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" y="0"/>
            <a:ext cx="1350951" cy="357450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Google Shape;60;p13">
            <a:extLst>
              <a:ext uri="{FF2B5EF4-FFF2-40B4-BE49-F238E27FC236}">
                <a16:creationId xmlns:a16="http://schemas.microsoft.com/office/drawing/2014/main" id="{216DB855-32C7-46A5-AA8C-F7B735E0E4AF}"/>
              </a:ext>
            </a:extLst>
          </p:cNvPr>
          <p:cNvSpPr txBox="1"/>
          <p:nvPr/>
        </p:nvSpPr>
        <p:spPr>
          <a:xfrm>
            <a:off x="7010700" y="124975"/>
            <a:ext cx="2130300" cy="24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it" sz="800" dirty="0">
                <a:solidFill>
                  <a:schemeClr val="bg1"/>
                </a:solidFill>
                <a:latin typeface="Karla"/>
                <a:ea typeface="Karla"/>
                <a:cs typeface="Karla"/>
                <a:sym typeface="Karla"/>
              </a:rPr>
              <a:t>December 9, 2020</a:t>
            </a:r>
            <a:endParaRPr sz="800" dirty="0">
              <a:solidFill>
                <a:schemeClr val="bg1"/>
              </a:solidFill>
              <a:latin typeface="Karla"/>
              <a:ea typeface="Karla"/>
              <a:cs typeface="Karla"/>
              <a:sym typeface="Karla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chemeClr val="bg1"/>
              </a:solidFill>
              <a:latin typeface="Karla"/>
              <a:ea typeface="Karla"/>
              <a:cs typeface="Karla"/>
              <a:sym typeface="Karla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chemeClr val="bg1"/>
              </a:solidFill>
              <a:latin typeface="Karla"/>
              <a:ea typeface="Karla"/>
              <a:cs typeface="Karla"/>
              <a:sym typeface="Karla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8"/>
          <p:cNvSpPr txBox="1">
            <a:spLocks noGrp="1"/>
          </p:cNvSpPr>
          <p:nvPr>
            <p:ph type="title"/>
          </p:nvPr>
        </p:nvSpPr>
        <p:spPr>
          <a:xfrm>
            <a:off x="311700" y="5212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latin typeface="Karla"/>
                <a:ea typeface="Karla"/>
                <a:cs typeface="Karla"/>
                <a:sym typeface="Karla"/>
              </a:rPr>
              <a:t>Objectives of </a:t>
            </a:r>
            <a:r>
              <a:rPr lang="it" b="1">
                <a:solidFill>
                  <a:srgbClr val="23DAA2"/>
                </a:solidFill>
                <a:latin typeface="Karla"/>
                <a:ea typeface="Karla"/>
                <a:cs typeface="Karla"/>
                <a:sym typeface="Karla"/>
              </a:rPr>
              <a:t>ARTchives</a:t>
            </a:r>
            <a:endParaRPr b="1">
              <a:solidFill>
                <a:srgbClr val="23DAA2"/>
              </a:solidFill>
              <a:latin typeface="Karla"/>
              <a:ea typeface="Karla"/>
              <a:cs typeface="Karla"/>
              <a:sym typeface="Karl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" name="Google Shape;99;p18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b="1" dirty="0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rPr>
              <a:t>Create a knowledge graph of art historians’ archives for historiographical research purposes</a:t>
            </a:r>
            <a:endParaRPr b="1" dirty="0">
              <a:solidFill>
                <a:schemeClr val="dk1"/>
              </a:solidFill>
              <a:latin typeface="Karla"/>
              <a:ea typeface="Karla"/>
              <a:cs typeface="Karla"/>
              <a:sym typeface="Karla"/>
            </a:endParaRPr>
          </a:p>
          <a:p>
            <a:pPr marL="457200" lvl="0" indent="-342900" algn="l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Char char="-"/>
            </a:pPr>
            <a:r>
              <a:rPr lang="it" dirty="0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rPr>
              <a:t>Help users to </a:t>
            </a:r>
            <a:r>
              <a:rPr lang="it" b="1" dirty="0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rPr>
              <a:t>identify and retrieve</a:t>
            </a:r>
            <a:r>
              <a:rPr lang="it" dirty="0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rPr>
              <a:t> archival fonds relevant to their studies</a:t>
            </a:r>
            <a:endParaRPr dirty="0">
              <a:solidFill>
                <a:schemeClr val="dk1"/>
              </a:solidFill>
              <a:latin typeface="Karla"/>
              <a:ea typeface="Karla"/>
              <a:cs typeface="Karla"/>
              <a:sym typeface="Karla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-"/>
            </a:pPr>
            <a:r>
              <a:rPr lang="it" b="1" dirty="0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rPr>
              <a:t>Develop an expressive web application</a:t>
            </a:r>
            <a:r>
              <a:rPr lang="it" dirty="0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rPr>
              <a:t> that leverages such data</a:t>
            </a:r>
            <a:endParaRPr dirty="0">
              <a:solidFill>
                <a:schemeClr val="dk1"/>
              </a:solidFill>
              <a:highlight>
                <a:srgbClr val="FFFF00"/>
              </a:highlight>
              <a:latin typeface="Karla"/>
              <a:ea typeface="Karla"/>
              <a:cs typeface="Karla"/>
              <a:sym typeface="Karla"/>
            </a:endParaRPr>
          </a:p>
          <a:p>
            <a:pPr>
              <a:buClr>
                <a:schemeClr val="dk1"/>
              </a:buClr>
              <a:buFont typeface="Arial"/>
              <a:buChar char="-"/>
            </a:pPr>
            <a:r>
              <a:rPr lang="en-US" b="1" dirty="0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rPr>
              <a:t>Support an agile cataloguing process</a:t>
            </a:r>
            <a:r>
              <a:rPr lang="en-US" dirty="0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rPr>
              <a:t> by means of Semantic Web technologies</a:t>
            </a: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-"/>
            </a:pPr>
            <a:r>
              <a:rPr lang="it" b="1" u="heavy" dirty="0">
                <a:solidFill>
                  <a:schemeClr val="dk1"/>
                </a:solidFill>
                <a:uFill>
                  <a:solidFill>
                    <a:srgbClr val="23DAA2"/>
                  </a:solidFill>
                </a:uFill>
                <a:latin typeface="Karla"/>
                <a:ea typeface="Karla"/>
                <a:cs typeface="Karla"/>
                <a:sym typeface="Karla"/>
              </a:rPr>
              <a:t>Allow researchers to answer research questions</a:t>
            </a:r>
            <a:r>
              <a:rPr lang="it" u="heavy" dirty="0">
                <a:solidFill>
                  <a:schemeClr val="dk1"/>
                </a:solidFill>
                <a:uFill>
                  <a:solidFill>
                    <a:srgbClr val="23DAA2"/>
                  </a:solidFill>
                </a:uFill>
                <a:latin typeface="Karla"/>
                <a:ea typeface="Karla"/>
                <a:cs typeface="Karla"/>
                <a:sym typeface="Karla"/>
              </a:rPr>
              <a:t> related to historiographical topics</a:t>
            </a:r>
            <a:r>
              <a:rPr lang="it" dirty="0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rPr>
              <a:t>, such as: historians’ relations, debate on research topics, bibliographic sources addressing such topics</a:t>
            </a:r>
            <a:endParaRPr dirty="0">
              <a:solidFill>
                <a:schemeClr val="dk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pic>
        <p:nvPicPr>
          <p:cNvPr id="100" name="Google Shape;100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" y="0"/>
            <a:ext cx="1350951" cy="357450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Google Shape;60;p13">
            <a:extLst>
              <a:ext uri="{FF2B5EF4-FFF2-40B4-BE49-F238E27FC236}">
                <a16:creationId xmlns:a16="http://schemas.microsoft.com/office/drawing/2014/main" id="{34FDF2A4-8C0B-4F3D-BC3A-2FCB1A935CC2}"/>
              </a:ext>
            </a:extLst>
          </p:cNvPr>
          <p:cNvSpPr txBox="1"/>
          <p:nvPr/>
        </p:nvSpPr>
        <p:spPr>
          <a:xfrm>
            <a:off x="7010700" y="124975"/>
            <a:ext cx="2130300" cy="24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it" sz="800" dirty="0">
                <a:solidFill>
                  <a:schemeClr val="bg1"/>
                </a:solidFill>
                <a:latin typeface="Karla"/>
                <a:ea typeface="Karla"/>
                <a:cs typeface="Karla"/>
                <a:sym typeface="Karla"/>
              </a:rPr>
              <a:t>December 9, 2020</a:t>
            </a:r>
            <a:endParaRPr sz="800" dirty="0">
              <a:solidFill>
                <a:schemeClr val="bg1"/>
              </a:solidFill>
              <a:latin typeface="Karla"/>
              <a:ea typeface="Karla"/>
              <a:cs typeface="Karla"/>
              <a:sym typeface="Karla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chemeClr val="bg1"/>
              </a:solidFill>
              <a:latin typeface="Karla"/>
              <a:ea typeface="Karla"/>
              <a:cs typeface="Karla"/>
              <a:sym typeface="Karla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chemeClr val="bg1"/>
              </a:solidFill>
              <a:latin typeface="Karla"/>
              <a:ea typeface="Karla"/>
              <a:cs typeface="Karla"/>
              <a:sym typeface="Karla"/>
            </a:endParaRPr>
          </a:p>
        </p:txBody>
      </p:sp>
    </p:spTree>
    <p:extLst>
      <p:ext uri="{BB962C8B-B14F-4D97-AF65-F5344CB8AC3E}">
        <p14:creationId xmlns:p14="http://schemas.microsoft.com/office/powerpoint/2010/main" val="316694308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8"/>
          <p:cNvSpPr txBox="1">
            <a:spLocks noGrp="1"/>
          </p:cNvSpPr>
          <p:nvPr>
            <p:ph type="title"/>
          </p:nvPr>
        </p:nvSpPr>
        <p:spPr>
          <a:xfrm>
            <a:off x="311700" y="5212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 err="1">
                <a:latin typeface="Karla"/>
                <a:ea typeface="Karla"/>
                <a:cs typeface="Karla"/>
                <a:sym typeface="Karla"/>
              </a:rPr>
              <a:t>Research</a:t>
            </a:r>
            <a:r>
              <a:rPr lang="it-IT" dirty="0">
                <a:latin typeface="Karla"/>
                <a:ea typeface="Karla"/>
                <a:cs typeface="Karla"/>
                <a:sym typeface="Karla"/>
              </a:rPr>
              <a:t> </a:t>
            </a:r>
            <a:r>
              <a:rPr lang="it-IT" dirty="0" err="1">
                <a:latin typeface="Karla"/>
                <a:ea typeface="Karla"/>
                <a:cs typeface="Karla"/>
                <a:sym typeface="Karla"/>
              </a:rPr>
              <a:t>questions</a:t>
            </a:r>
            <a:r>
              <a:rPr lang="it-IT" dirty="0">
                <a:latin typeface="Karla"/>
                <a:ea typeface="Karla"/>
                <a:cs typeface="Karla"/>
                <a:sym typeface="Karla"/>
              </a:rPr>
              <a:t> </a:t>
            </a:r>
            <a:endParaRPr lang="it-IT" dirty="0"/>
          </a:p>
        </p:txBody>
      </p:sp>
      <p:sp>
        <p:nvSpPr>
          <p:cNvPr id="99" name="Google Shape;99;p18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it-IT" dirty="0">
              <a:solidFill>
                <a:schemeClr val="dk1"/>
              </a:solidFill>
              <a:latin typeface="Karla"/>
              <a:ea typeface="Karla"/>
              <a:cs typeface="Karla"/>
              <a:sym typeface="Karl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b="1" dirty="0">
                <a:solidFill>
                  <a:srgbClr val="23DAA2"/>
                </a:solidFill>
                <a:latin typeface="Karla"/>
                <a:ea typeface="Karla"/>
                <a:cs typeface="Karla"/>
                <a:sym typeface="Karla"/>
              </a:rPr>
              <a:t>KEEPER</a:t>
            </a:r>
            <a:r>
              <a:rPr lang="it-IT" dirty="0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rPr>
              <a:t>, </a:t>
            </a:r>
            <a:r>
              <a:rPr lang="it-IT" b="1" dirty="0">
                <a:solidFill>
                  <a:srgbClr val="23DAA2"/>
                </a:solidFill>
                <a:latin typeface="Karla"/>
                <a:ea typeface="Karla"/>
                <a:cs typeface="Karla"/>
                <a:sym typeface="Karla"/>
              </a:rPr>
              <a:t>CREATOR</a:t>
            </a:r>
            <a:r>
              <a:rPr lang="it-IT" dirty="0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rPr>
              <a:t>, </a:t>
            </a:r>
            <a:r>
              <a:rPr lang="it-IT" b="1" dirty="0">
                <a:solidFill>
                  <a:srgbClr val="23DAA2"/>
                </a:solidFill>
                <a:latin typeface="Karla"/>
                <a:ea typeface="Karla"/>
                <a:cs typeface="Karla"/>
                <a:sym typeface="Karla"/>
              </a:rPr>
              <a:t>COLLECTION</a:t>
            </a:r>
            <a:r>
              <a:rPr lang="it-IT" dirty="0">
                <a:solidFill>
                  <a:srgbClr val="23DAA2"/>
                </a:solidFill>
                <a:latin typeface="Karla"/>
                <a:ea typeface="Karla"/>
                <a:cs typeface="Karla"/>
                <a:sym typeface="Karla"/>
              </a:rPr>
              <a:t>, </a:t>
            </a:r>
            <a:r>
              <a:rPr lang="it-IT" b="1" dirty="0">
                <a:solidFill>
                  <a:srgbClr val="23DAA2"/>
                </a:solidFill>
                <a:latin typeface="Karla"/>
                <a:ea typeface="Karla"/>
                <a:cs typeface="Karla"/>
                <a:sym typeface="Karla"/>
              </a:rPr>
              <a:t>BIBLIOGRAPHY</a:t>
            </a:r>
            <a:r>
              <a:rPr lang="it-IT" dirty="0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rPr>
              <a:t> </a:t>
            </a:r>
            <a:r>
              <a:rPr lang="it-IT" dirty="0" err="1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rPr>
              <a:t>sections</a:t>
            </a:r>
            <a:r>
              <a:rPr lang="it-IT" dirty="0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rPr>
              <a:t> </a:t>
            </a:r>
            <a:r>
              <a:rPr lang="it-IT" dirty="0" err="1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rPr>
              <a:t>as</a:t>
            </a:r>
            <a:r>
              <a:rPr lang="it-IT" dirty="0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rPr>
              <a:t> </a:t>
            </a:r>
            <a:r>
              <a:rPr lang="it-IT" dirty="0" err="1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rPr>
              <a:t>starting</a:t>
            </a:r>
            <a:r>
              <a:rPr lang="it-IT" dirty="0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rPr>
              <a:t> points to </a:t>
            </a:r>
            <a:r>
              <a:rPr lang="it-IT" dirty="0" err="1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rPr>
              <a:t>browse</a:t>
            </a:r>
            <a:r>
              <a:rPr lang="it-IT" dirty="0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rPr>
              <a:t> and ‘</a:t>
            </a:r>
            <a:r>
              <a:rPr lang="it-IT" b="1" dirty="0" err="1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rPr>
              <a:t>read</a:t>
            </a:r>
            <a:r>
              <a:rPr lang="it-IT" b="1" dirty="0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rPr>
              <a:t>’ </a:t>
            </a:r>
            <a:r>
              <a:rPr lang="it-IT" b="1" dirty="0" err="1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rPr>
              <a:t>collections</a:t>
            </a:r>
            <a:r>
              <a:rPr lang="it-IT" b="1" dirty="0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rPr>
              <a:t> </a:t>
            </a:r>
            <a:r>
              <a:rPr lang="it-IT" dirty="0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rPr>
              <a:t>and </a:t>
            </a:r>
            <a:r>
              <a:rPr lang="it-IT" dirty="0" err="1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rPr>
              <a:t>archival</a:t>
            </a:r>
            <a:r>
              <a:rPr lang="it-IT" dirty="0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rPr>
              <a:t> </a:t>
            </a:r>
            <a:r>
              <a:rPr lang="it-IT" dirty="0" err="1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rPr>
              <a:t>materials</a:t>
            </a:r>
            <a:endParaRPr lang="it-IT" dirty="0">
              <a:solidFill>
                <a:schemeClr val="dk1"/>
              </a:solidFill>
              <a:latin typeface="Karla"/>
              <a:ea typeface="Karla"/>
              <a:cs typeface="Karla"/>
              <a:sym typeface="Karl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it-IT" dirty="0">
              <a:solidFill>
                <a:schemeClr val="dk1"/>
              </a:solidFill>
              <a:latin typeface="Karla"/>
              <a:ea typeface="Karla"/>
              <a:cs typeface="Karla"/>
              <a:sym typeface="Karl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rPr>
              <a:t>The </a:t>
            </a:r>
            <a:r>
              <a:rPr lang="en-US" b="1" dirty="0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rPr>
              <a:t>subjects</a:t>
            </a:r>
            <a:r>
              <a:rPr lang="en-US" dirty="0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rPr>
              <a:t> of the collections (art historical topics) are often involved and particularly relevant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>
              <a:solidFill>
                <a:schemeClr val="dk1"/>
              </a:solidFill>
              <a:latin typeface="Karla"/>
              <a:ea typeface="Karla"/>
              <a:cs typeface="Karla"/>
              <a:sym typeface="Karl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rPr>
              <a:t>May include and imply multiple </a:t>
            </a:r>
            <a:r>
              <a:rPr lang="en-US" b="1" dirty="0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rPr>
              <a:t>levels of complexity</a:t>
            </a:r>
            <a:endParaRPr lang="it-IT" b="1" dirty="0">
              <a:solidFill>
                <a:schemeClr val="dk1"/>
              </a:solidFill>
              <a:latin typeface="Karla"/>
              <a:ea typeface="Karla"/>
              <a:cs typeface="Karla"/>
              <a:sym typeface="Karla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dk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pic>
        <p:nvPicPr>
          <p:cNvPr id="100" name="Google Shape;100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" y="0"/>
            <a:ext cx="1350951" cy="357450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Google Shape;60;p13">
            <a:extLst>
              <a:ext uri="{FF2B5EF4-FFF2-40B4-BE49-F238E27FC236}">
                <a16:creationId xmlns:a16="http://schemas.microsoft.com/office/drawing/2014/main" id="{FE80AB0A-A5A1-45D3-8245-D1031457D33F}"/>
              </a:ext>
            </a:extLst>
          </p:cNvPr>
          <p:cNvSpPr txBox="1"/>
          <p:nvPr/>
        </p:nvSpPr>
        <p:spPr>
          <a:xfrm>
            <a:off x="7010700" y="124975"/>
            <a:ext cx="2130300" cy="24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it" sz="800" dirty="0">
                <a:solidFill>
                  <a:schemeClr val="bg1"/>
                </a:solidFill>
                <a:latin typeface="Karla"/>
                <a:ea typeface="Karla"/>
                <a:cs typeface="Karla"/>
                <a:sym typeface="Karla"/>
              </a:rPr>
              <a:t>December 9, 2020</a:t>
            </a:r>
            <a:endParaRPr sz="800" dirty="0">
              <a:solidFill>
                <a:schemeClr val="bg1"/>
              </a:solidFill>
              <a:latin typeface="Karla"/>
              <a:ea typeface="Karla"/>
              <a:cs typeface="Karla"/>
              <a:sym typeface="Karla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chemeClr val="bg1"/>
              </a:solidFill>
              <a:latin typeface="Karla"/>
              <a:ea typeface="Karla"/>
              <a:cs typeface="Karla"/>
              <a:sym typeface="Karla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chemeClr val="bg1"/>
              </a:solidFill>
              <a:latin typeface="Karla"/>
              <a:ea typeface="Karla"/>
              <a:cs typeface="Karla"/>
              <a:sym typeface="Karla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7D6A3805-B62C-48A1-93AA-102B0864B62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14300" indent="0">
              <a:buNone/>
            </a:pPr>
            <a:r>
              <a:rPr lang="en-US" b="1" dirty="0">
                <a:solidFill>
                  <a:srgbClr val="23DAA2"/>
                </a:solidFill>
                <a:latin typeface="Karla" panose="020B0604020202020204" charset="0"/>
                <a:ea typeface="Karla" panose="020B0604020202020204" charset="0"/>
                <a:hlinkClick r:id="rId2"/>
              </a:rPr>
              <a:t>KEEPERS</a:t>
            </a:r>
            <a:endParaRPr lang="en-US" b="1" dirty="0">
              <a:solidFill>
                <a:srgbClr val="23DAA2"/>
              </a:solidFill>
              <a:latin typeface="Karla" panose="020B0604020202020204" charset="0"/>
              <a:ea typeface="Karla" panose="020B0604020202020204" charset="0"/>
            </a:endParaRPr>
          </a:p>
          <a:p>
            <a:pPr marL="114300" indent="0">
              <a:buNone/>
            </a:pPr>
            <a:endParaRPr lang="en-US" sz="1000" b="1" dirty="0">
              <a:solidFill>
                <a:srgbClr val="23DAA2"/>
              </a:solidFill>
              <a:latin typeface="Karla" panose="020B0604020202020204" charset="0"/>
              <a:ea typeface="Karla" panose="020B0604020202020204" charset="0"/>
            </a:endParaRPr>
          </a:p>
          <a:p>
            <a:pPr marL="114300" indent="0">
              <a:buNone/>
            </a:pPr>
            <a:r>
              <a:rPr lang="en-US" sz="1200" i="1" dirty="0">
                <a:solidFill>
                  <a:srgbClr val="23DAA2"/>
                </a:solidFill>
                <a:latin typeface="Karla" panose="020B0604020202020204" charset="0"/>
                <a:ea typeface="Karla" panose="020B0604020202020204" charset="0"/>
              </a:rPr>
              <a:t>First level questions </a:t>
            </a:r>
          </a:p>
          <a:p>
            <a:r>
              <a:rPr lang="en-US" dirty="0">
                <a:solidFill>
                  <a:schemeClr val="tx1"/>
                </a:solidFill>
                <a:latin typeface="Karla" panose="020B0604020202020204" charset="0"/>
                <a:ea typeface="Karla" panose="020B0604020202020204" charset="0"/>
              </a:rPr>
              <a:t>Which institutions have been particularly active in collecting archives of art historians?</a:t>
            </a:r>
          </a:p>
          <a:p>
            <a:r>
              <a:rPr lang="en-US" dirty="0">
                <a:solidFill>
                  <a:schemeClr val="tx1"/>
                </a:solidFill>
                <a:latin typeface="Karla" panose="020B0604020202020204" charset="0"/>
                <a:ea typeface="Karla" panose="020B0604020202020204" charset="0"/>
              </a:rPr>
              <a:t>Do they correspond to the last creators’ working places? </a:t>
            </a:r>
          </a:p>
          <a:p>
            <a:endParaRPr lang="en-US" sz="1400" dirty="0">
              <a:solidFill>
                <a:schemeClr val="tx1"/>
              </a:solidFill>
              <a:latin typeface="Karla" panose="020B0604020202020204" charset="0"/>
              <a:ea typeface="Karla" panose="020B0604020202020204" charset="0"/>
            </a:endParaRPr>
          </a:p>
          <a:p>
            <a:pPr marL="114300" indent="0">
              <a:buNone/>
            </a:pPr>
            <a:r>
              <a:rPr lang="en-US" sz="1200" i="1" dirty="0">
                <a:solidFill>
                  <a:srgbClr val="23DAA2"/>
                </a:solidFill>
                <a:latin typeface="Karla" panose="020B0604020202020204" charset="0"/>
                <a:ea typeface="Karla" panose="020B0604020202020204" charset="0"/>
              </a:rPr>
              <a:t>Second level questions</a:t>
            </a:r>
          </a:p>
          <a:p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Karla" panose="020B0604020202020204" charset="0"/>
                <a:ea typeface="Karla" panose="020B0604020202020204" charset="0"/>
                <a:cs typeface="Arial"/>
                <a:sym typeface="Arial"/>
              </a:rPr>
              <a:t>Why were these institutions chosen as repositories for personal archives?</a:t>
            </a:r>
            <a:endParaRPr lang="en-US" sz="1400" i="1" dirty="0">
              <a:solidFill>
                <a:srgbClr val="23DAA2"/>
              </a:solidFill>
              <a:latin typeface="Karla" panose="020B0604020202020204" charset="0"/>
              <a:ea typeface="Karla" panose="020B0604020202020204" charset="0"/>
            </a:endParaRPr>
          </a:p>
          <a:p>
            <a:r>
              <a:rPr lang="en-US" dirty="0">
                <a:solidFill>
                  <a:schemeClr val="tx1"/>
                </a:solidFill>
                <a:latin typeface="Karla" panose="020B0604020202020204" charset="0"/>
                <a:ea typeface="Karla" panose="020B0604020202020204" charset="0"/>
              </a:rPr>
              <a:t>Is it possible to reconstruct/represent a geography of the sources for art historical and historiographical research?</a:t>
            </a:r>
          </a:p>
          <a:p>
            <a:endParaRPr lang="it-IT" dirty="0">
              <a:solidFill>
                <a:schemeClr val="tx1"/>
              </a:solidFill>
              <a:latin typeface="Karla" panose="020B0604020202020204" charset="0"/>
              <a:ea typeface="Karla" panose="020B0604020202020204" charset="0"/>
            </a:endParaRPr>
          </a:p>
        </p:txBody>
      </p:sp>
      <p:pic>
        <p:nvPicPr>
          <p:cNvPr id="4" name="Google Shape;100;p18">
            <a:extLst>
              <a:ext uri="{FF2B5EF4-FFF2-40B4-BE49-F238E27FC236}">
                <a16:creationId xmlns:a16="http://schemas.microsoft.com/office/drawing/2014/main" id="{F5162E82-6419-42EE-B9C8-DCB16C301DDB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" y="0"/>
            <a:ext cx="1350951" cy="357450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Google Shape;98;p18">
            <a:extLst>
              <a:ext uri="{FF2B5EF4-FFF2-40B4-BE49-F238E27FC236}">
                <a16:creationId xmlns:a16="http://schemas.microsoft.com/office/drawing/2014/main" id="{8376F5F1-DF43-47A1-8C45-3939843C130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11700" y="5212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 err="1">
                <a:latin typeface="Karla"/>
                <a:ea typeface="Karla"/>
                <a:cs typeface="Karla"/>
                <a:sym typeface="Karla"/>
              </a:rPr>
              <a:t>Research</a:t>
            </a:r>
            <a:r>
              <a:rPr lang="it-IT" dirty="0">
                <a:latin typeface="Karla"/>
                <a:ea typeface="Karla"/>
                <a:cs typeface="Karla"/>
                <a:sym typeface="Karla"/>
              </a:rPr>
              <a:t> </a:t>
            </a:r>
            <a:r>
              <a:rPr lang="it-IT" dirty="0" err="1">
                <a:latin typeface="Karla"/>
                <a:ea typeface="Karla"/>
                <a:cs typeface="Karla"/>
                <a:sym typeface="Karla"/>
              </a:rPr>
              <a:t>questions</a:t>
            </a:r>
            <a:r>
              <a:rPr lang="it-IT" dirty="0">
                <a:latin typeface="Karla"/>
                <a:ea typeface="Karla"/>
                <a:cs typeface="Karla"/>
                <a:sym typeface="Karla"/>
              </a:rPr>
              <a:t> </a:t>
            </a:r>
            <a:endParaRPr lang="it-IT" dirty="0"/>
          </a:p>
        </p:txBody>
      </p:sp>
      <p:sp>
        <p:nvSpPr>
          <p:cNvPr id="6" name="Google Shape;60;p13">
            <a:extLst>
              <a:ext uri="{FF2B5EF4-FFF2-40B4-BE49-F238E27FC236}">
                <a16:creationId xmlns:a16="http://schemas.microsoft.com/office/drawing/2014/main" id="{218CA9C0-B6C4-43A6-B539-3551D673F79F}"/>
              </a:ext>
            </a:extLst>
          </p:cNvPr>
          <p:cNvSpPr txBox="1"/>
          <p:nvPr/>
        </p:nvSpPr>
        <p:spPr>
          <a:xfrm>
            <a:off x="7010700" y="124975"/>
            <a:ext cx="2130300" cy="24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it" sz="800" dirty="0">
                <a:solidFill>
                  <a:schemeClr val="bg1"/>
                </a:solidFill>
                <a:latin typeface="Karla"/>
                <a:ea typeface="Karla"/>
                <a:cs typeface="Karla"/>
                <a:sym typeface="Karla"/>
              </a:rPr>
              <a:t>December 9, 2020</a:t>
            </a:r>
            <a:endParaRPr sz="800" dirty="0">
              <a:solidFill>
                <a:schemeClr val="bg1"/>
              </a:solidFill>
              <a:latin typeface="Karla"/>
              <a:ea typeface="Karla"/>
              <a:cs typeface="Karla"/>
              <a:sym typeface="Karla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chemeClr val="bg1"/>
              </a:solidFill>
              <a:latin typeface="Karla"/>
              <a:ea typeface="Karla"/>
              <a:cs typeface="Karla"/>
              <a:sym typeface="Karla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chemeClr val="bg1"/>
              </a:solidFill>
              <a:latin typeface="Karla"/>
              <a:ea typeface="Karla"/>
              <a:cs typeface="Karla"/>
              <a:sym typeface="Karla"/>
            </a:endParaRPr>
          </a:p>
        </p:txBody>
      </p:sp>
    </p:spTree>
    <p:extLst>
      <p:ext uri="{BB962C8B-B14F-4D97-AF65-F5344CB8AC3E}">
        <p14:creationId xmlns:p14="http://schemas.microsoft.com/office/powerpoint/2010/main" val="3051658120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1109</TotalTime>
  <Words>1234</Words>
  <Application>Microsoft Office PowerPoint</Application>
  <PresentationFormat>Presentazione su schermo (16:9)</PresentationFormat>
  <Paragraphs>154</Paragraphs>
  <Slides>18</Slides>
  <Notes>9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3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18</vt:i4>
      </vt:variant>
    </vt:vector>
  </HeadingPairs>
  <TitlesOfParts>
    <vt:vector size="22" baseType="lpstr">
      <vt:lpstr>Arial</vt:lpstr>
      <vt:lpstr>Karla</vt:lpstr>
      <vt:lpstr>Roboto</vt:lpstr>
      <vt:lpstr>Simple Light</vt:lpstr>
      <vt:lpstr>Presentazione standard di PowerPoint</vt:lpstr>
      <vt:lpstr>Federico Zeri Foundation (www.fondazionezeri.unibo.it)  </vt:lpstr>
      <vt:lpstr>Presentazione standard di PowerPoint</vt:lpstr>
      <vt:lpstr>Background</vt:lpstr>
      <vt:lpstr>Background</vt:lpstr>
      <vt:lpstr>Scope of ARTchives</vt:lpstr>
      <vt:lpstr>Objectives of ARTchives </vt:lpstr>
      <vt:lpstr>Research questions </vt:lpstr>
      <vt:lpstr>Research questions </vt:lpstr>
      <vt:lpstr>Research questions </vt:lpstr>
      <vt:lpstr>Research questions </vt:lpstr>
      <vt:lpstr>Research questions </vt:lpstr>
      <vt:lpstr>Research questions </vt:lpstr>
      <vt:lpstr>Research questions </vt:lpstr>
      <vt:lpstr>Research questions </vt:lpstr>
      <vt:lpstr>Research questions </vt:lpstr>
      <vt:lpstr>Presentazione standard di PowerPoint</vt:lpstr>
      <vt:lpstr>Presentazione standard di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creator>Francesca Mambelli</dc:creator>
  <cp:lastModifiedBy>Francesca Mambelli</cp:lastModifiedBy>
  <cp:revision>55</cp:revision>
  <dcterms:modified xsi:type="dcterms:W3CDTF">2020-12-09T12:20:33Z</dcterms:modified>
</cp:coreProperties>
</file>